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53"/>
  </p:notesMasterIdLst>
  <p:sldIdLst>
    <p:sldId id="261" r:id="rId3"/>
    <p:sldId id="257" r:id="rId4"/>
    <p:sldId id="264" r:id="rId5"/>
    <p:sldId id="314" r:id="rId6"/>
    <p:sldId id="315" r:id="rId7"/>
    <p:sldId id="316" r:id="rId8"/>
    <p:sldId id="317" r:id="rId9"/>
    <p:sldId id="318" r:id="rId10"/>
    <p:sldId id="320"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259"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582"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51FCC-01AB-48C2-83EF-EF5C3D8B46F0}" type="datetimeFigureOut">
              <a:rPr lang="en-GB" smtClean="0"/>
              <a:t>01/06/2010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A2D368-E13C-41DA-BA3F-A1458305A50C}" type="slidenum">
              <a:rPr lang="en-GB" smtClean="0"/>
              <a:t>‹#›</a:t>
            </a:fld>
            <a:endParaRPr lang="en-GB"/>
          </a:p>
        </p:txBody>
      </p:sp>
    </p:spTree>
    <p:extLst>
      <p:ext uri="{BB962C8B-B14F-4D97-AF65-F5344CB8AC3E}">
        <p14:creationId xmlns:p14="http://schemas.microsoft.com/office/powerpoint/2010/main" val="2016461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DA2D368-E13C-41DA-BA3F-A1458305A50C}" type="slidenum">
              <a:rPr lang="en-GB" smtClean="0"/>
              <a:t>25</a:t>
            </a:fld>
            <a:endParaRPr lang="en-GB"/>
          </a:p>
        </p:txBody>
      </p:sp>
    </p:spTree>
    <p:extLst>
      <p:ext uri="{BB962C8B-B14F-4D97-AF65-F5344CB8AC3E}">
        <p14:creationId xmlns:p14="http://schemas.microsoft.com/office/powerpoint/2010/main" val="2370755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Logo Slid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t">
            <a:normAutofit/>
          </a:bodyPr>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473553"/>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784200" y="285728"/>
            <a:ext cx="7502576"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04029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blip>
          <a:stretch>
            <a:fillRect/>
          </a:stretch>
        </p:blipFill>
        <p:spPr>
          <a:xfrm>
            <a:off x="2276197" y="1047734"/>
            <a:ext cx="4591606" cy="1129901"/>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2"/>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dirty="0"/>
          </a:p>
        </p:txBody>
      </p:sp>
    </p:spTree>
    <p:extLst>
      <p:ext uri="{BB962C8B-B14F-4D97-AF65-F5344CB8AC3E}">
        <p14:creationId xmlns:p14="http://schemas.microsoft.com/office/powerpoint/2010/main" val="608269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Speak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05" y="3285770"/>
            <a:ext cx="9144000" cy="708020"/>
          </a:xfrm>
        </p:spPr>
        <p:txBody>
          <a:bodyPr/>
          <a:lstStyle>
            <a:lvl1pPr algn="ctr">
              <a:defRPr baseline="0"/>
            </a:lvl1pPr>
          </a:lstStyle>
          <a:p>
            <a:r>
              <a:rPr lang="en-US" dirty="0" smtClean="0"/>
              <a:t>Type your presentation title</a:t>
            </a:r>
            <a:endParaRPr lang="en-US" dirty="0"/>
          </a:p>
        </p:txBody>
      </p:sp>
      <p:sp>
        <p:nvSpPr>
          <p:cNvPr id="3" name="Subtitle 2"/>
          <p:cNvSpPr>
            <a:spLocks noGrp="1"/>
          </p:cNvSpPr>
          <p:nvPr>
            <p:ph type="subTitle" idx="1" hasCustomPrompt="1"/>
          </p:nvPr>
        </p:nvSpPr>
        <p:spPr>
          <a:xfrm>
            <a:off x="3005" y="4295440"/>
            <a:ext cx="9144000" cy="1038573"/>
          </a:xfrm>
        </p:spPr>
        <p:txBody>
          <a:bodyPr>
            <a:normAutofit/>
          </a:bodyPr>
          <a:lstStyle>
            <a:lvl1pPr marL="0" indent="0" algn="ctr">
              <a:buNone/>
              <a:defRPr sz="1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your </a:t>
            </a:r>
            <a:r>
              <a:rPr lang="en-US" dirty="0" err="1" smtClean="0"/>
              <a:t>speakername</a:t>
            </a:r>
            <a:r>
              <a:rPr lang="en-US" dirty="0" smtClean="0"/>
              <a:t> &amp; email@address.nl</a:t>
            </a:r>
            <a:endParaRPr lang="en-US" dirty="0"/>
          </a:p>
        </p:txBody>
      </p:sp>
      <p:cxnSp>
        <p:nvCxnSpPr>
          <p:cNvPr id="9" name="Straight Connector 8"/>
          <p:cNvCxnSpPr/>
          <p:nvPr/>
        </p:nvCxnSpPr>
        <p:spPr>
          <a:xfrm rot="5400000">
            <a:off x="2170473" y="6108747"/>
            <a:ext cx="770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userDrawn="1">
            <p:ph type="body" sz="quarter" idx="10" hasCustomPrompt="1"/>
          </p:nvPr>
        </p:nvSpPr>
        <p:spPr>
          <a:xfrm>
            <a:off x="3005" y="2619023"/>
            <a:ext cx="9144000" cy="476245"/>
          </a:xfrm>
        </p:spPr>
        <p:txBody>
          <a:bodyPr>
            <a:noAutofit/>
          </a:bodyPr>
          <a:lstStyle>
            <a:lvl1pPr marL="0" indent="0" algn="ctr">
              <a:buNone/>
              <a:defRPr sz="1800"/>
            </a:lvl1pPr>
          </a:lstStyle>
          <a:p>
            <a:pPr lvl="0"/>
            <a:r>
              <a:rPr lang="en-US" dirty="0" smtClean="0"/>
              <a:t>Enter your track title here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1801" y="5670680"/>
            <a:ext cx="3101983" cy="876133"/>
          </a:xfrm>
          <a:prstGeom prst="rect">
            <a:avLst/>
          </a:prstGeom>
        </p:spPr>
      </p:pic>
      <p:pic>
        <p:nvPicPr>
          <p:cNvPr id="1027" name="Picture 3"/>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08954" y="5633704"/>
            <a:ext cx="2302807" cy="860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Connector 15"/>
          <p:cNvCxnSpPr/>
          <p:nvPr userDrawn="1"/>
        </p:nvCxnSpPr>
        <p:spPr>
          <a:xfrm rot="5400000">
            <a:off x="5698865" y="6161509"/>
            <a:ext cx="770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30" name="Picture 6" descr="C:\data\Pictures\Logo's and Artwork\WS08-R2_h_rgb_r.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295950" y="5905915"/>
            <a:ext cx="2740546" cy="51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94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05" y="3285770"/>
            <a:ext cx="9144000" cy="708020"/>
          </a:xfrm>
        </p:spPr>
        <p:txBody>
          <a:bodyPr/>
          <a:lstStyle>
            <a:lvl1pPr algn="ctr">
              <a:defRPr baseline="0"/>
            </a:lvl1pPr>
          </a:lstStyle>
          <a:p>
            <a:r>
              <a:rPr lang="en-US" dirty="0" smtClean="0"/>
              <a:t>Type your presentation title</a:t>
            </a:r>
            <a:endParaRPr lang="en-US" dirty="0"/>
          </a:p>
        </p:txBody>
      </p:sp>
      <p:sp>
        <p:nvSpPr>
          <p:cNvPr id="3" name="Subtitle 2"/>
          <p:cNvSpPr>
            <a:spLocks noGrp="1"/>
          </p:cNvSpPr>
          <p:nvPr>
            <p:ph type="subTitle" idx="1" hasCustomPrompt="1"/>
          </p:nvPr>
        </p:nvSpPr>
        <p:spPr>
          <a:xfrm>
            <a:off x="3005" y="4295440"/>
            <a:ext cx="9144000" cy="1038573"/>
          </a:xfrm>
        </p:spPr>
        <p:txBody>
          <a:bodyPr>
            <a:normAutofit/>
          </a:bodyPr>
          <a:lstStyle>
            <a:lvl1pPr marL="0" indent="0" algn="ctr">
              <a:buNone/>
              <a:defRPr sz="1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your </a:t>
            </a:r>
            <a:r>
              <a:rPr lang="en-US" dirty="0" err="1" smtClean="0"/>
              <a:t>speakername</a:t>
            </a:r>
            <a:r>
              <a:rPr lang="en-US" dirty="0" smtClean="0"/>
              <a:t> &amp; email@address.nl</a:t>
            </a:r>
            <a:endParaRPr lang="en-US" dirty="0"/>
          </a:p>
        </p:txBody>
      </p:sp>
      <p:grpSp>
        <p:nvGrpSpPr>
          <p:cNvPr id="4" name="Group 3"/>
          <p:cNvGrpSpPr/>
          <p:nvPr userDrawn="1"/>
        </p:nvGrpSpPr>
        <p:grpSpPr>
          <a:xfrm>
            <a:off x="1250133" y="5409992"/>
            <a:ext cx="6643734" cy="1137448"/>
            <a:chOff x="1250133" y="4057494"/>
            <a:chExt cx="6643734" cy="853086"/>
          </a:xfrm>
        </p:grpSpPr>
        <p:pic>
          <p:nvPicPr>
            <p:cNvPr id="5" name="Picture 4" descr="Windows7_v_rgb_r.png"/>
            <p:cNvPicPr>
              <a:picLocks noChangeAspect="1"/>
            </p:cNvPicPr>
            <p:nvPr/>
          </p:nvPicPr>
          <p:blipFill>
            <a:blip r:embed="rId3" cstate="print"/>
            <a:stretch>
              <a:fillRect/>
            </a:stretch>
          </p:blipFill>
          <p:spPr>
            <a:xfrm>
              <a:off x="1250133" y="4243767"/>
              <a:ext cx="1004832" cy="618849"/>
            </a:xfrm>
            <a:prstGeom prst="rect">
              <a:avLst/>
            </a:prstGeom>
          </p:spPr>
        </p:pic>
        <p:pic>
          <p:nvPicPr>
            <p:cNvPr id="6" name="Picture 5" descr="WS08-R2_v_rgb_r.png"/>
            <p:cNvPicPr>
              <a:picLocks noChangeAspect="1"/>
            </p:cNvPicPr>
            <p:nvPr/>
          </p:nvPicPr>
          <p:blipFill>
            <a:blip r:embed="rId4" cstate="print"/>
            <a:stretch>
              <a:fillRect/>
            </a:stretch>
          </p:blipFill>
          <p:spPr>
            <a:xfrm>
              <a:off x="3117484" y="4243766"/>
              <a:ext cx="2051134" cy="618849"/>
            </a:xfrm>
            <a:prstGeom prst="rect">
              <a:avLst/>
            </a:prstGeom>
          </p:spPr>
        </p:pic>
        <p:pic>
          <p:nvPicPr>
            <p:cNvPr id="7" name="Picture 6" descr="ExchangeSvr2010_v_rgb_r.png"/>
            <p:cNvPicPr>
              <a:picLocks noChangeAspect="1"/>
            </p:cNvPicPr>
            <p:nvPr/>
          </p:nvPicPr>
          <p:blipFill>
            <a:blip r:embed="rId5" cstate="print"/>
            <a:stretch>
              <a:fillRect/>
            </a:stretch>
          </p:blipFill>
          <p:spPr>
            <a:xfrm>
              <a:off x="6031138" y="4057494"/>
              <a:ext cx="1862729" cy="853086"/>
            </a:xfrm>
            <a:prstGeom prst="rect">
              <a:avLst/>
            </a:prstGeom>
          </p:spPr>
        </p:pic>
        <p:cxnSp>
          <p:nvCxnSpPr>
            <p:cNvPr id="8" name="Straight Connector 7"/>
            <p:cNvCxnSpPr/>
            <p:nvPr/>
          </p:nvCxnSpPr>
          <p:spPr>
            <a:xfrm rot="5400000">
              <a:off x="2397467" y="4575469"/>
              <a:ext cx="5784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5311350" y="4575240"/>
              <a:ext cx="577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 Placeholder 14"/>
          <p:cNvSpPr>
            <a:spLocks noGrp="1"/>
          </p:cNvSpPr>
          <p:nvPr>
            <p:ph type="body" sz="quarter" idx="10" hasCustomPrompt="1"/>
          </p:nvPr>
        </p:nvSpPr>
        <p:spPr>
          <a:xfrm>
            <a:off x="3005" y="2619023"/>
            <a:ext cx="9144000" cy="476245"/>
          </a:xfrm>
        </p:spPr>
        <p:txBody>
          <a:bodyPr>
            <a:noAutofit/>
          </a:bodyPr>
          <a:lstStyle>
            <a:lvl1pPr marL="0" indent="0" algn="ctr">
              <a:buNone/>
              <a:defRPr sz="1800"/>
            </a:lvl1pPr>
          </a:lstStyle>
          <a:p>
            <a:pPr lvl="0"/>
            <a:r>
              <a:rPr lang="en-US" dirty="0" smtClean="0"/>
              <a:t>Enter your track title here</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XTSeminars.wmf"/>
          <p:cNvPicPr>
            <a:picLocks noChangeAspect="1"/>
          </p:cNvPicPr>
          <p:nvPr userDrawn="1"/>
        </p:nvPicPr>
        <p:blipFill>
          <a:blip r:embed="rId2" cstate="print"/>
          <a:stretch>
            <a:fillRect/>
          </a:stretch>
        </p:blipFill>
        <p:spPr>
          <a:xfrm>
            <a:off x="107504" y="6309320"/>
            <a:ext cx="2500298" cy="408178"/>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814" y="380979"/>
            <a:ext cx="7772400" cy="1809763"/>
          </a:xfrm>
        </p:spPr>
        <p:txBody>
          <a:bodyPr anchor="t">
            <a:noAutofit/>
          </a:bodyPr>
          <a:lstStyle>
            <a:lvl1pPr algn="ctr">
              <a:defRPr sz="8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585814" y="2405067"/>
            <a:ext cx="7772400" cy="642931"/>
          </a:xfrm>
        </p:spPr>
        <p:txBody>
          <a:bodyPr anchor="t"/>
          <a:lstStyle>
            <a:lvl1pPr marL="0" indent="0" algn="ctr">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992"/>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14468"/>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5422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314468"/>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95422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XTSeminars.wmf"/>
          <p:cNvPicPr>
            <a:picLocks noChangeAspect="1"/>
          </p:cNvPicPr>
          <p:nvPr userDrawn="1"/>
        </p:nvPicPr>
        <p:blipFill>
          <a:blip r:embed="rId2" cstate="print"/>
          <a:stretch>
            <a:fillRect/>
          </a:stretch>
        </p:blipFill>
        <p:spPr>
          <a:xfrm>
            <a:off x="107504" y="6309320"/>
            <a:ext cx="2500298" cy="40817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XTSeminars.wmf"/>
          <p:cNvPicPr>
            <a:picLocks noChangeAspect="1"/>
          </p:cNvPicPr>
          <p:nvPr userDrawn="1"/>
        </p:nvPicPr>
        <p:blipFill>
          <a:blip r:embed="rId2" cstate="print"/>
          <a:stretch>
            <a:fillRect/>
          </a:stretch>
        </p:blipFill>
        <p:spPr>
          <a:xfrm>
            <a:off x="107504" y="6309320"/>
            <a:ext cx="2500298" cy="408178"/>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596" y="95227"/>
            <a:ext cx="8229600" cy="104775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428735"/>
            <a:ext cx="8229600" cy="447678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 bg1="lt1" tx1="dk1" bg2="lt2" tx2="dk2" accent1="accent1" accent2="accent2" accent3="accent3" accent4="accent4" accent5="accent5" accent6="accent6" hlink="hlink" folHlink="folHlink"/>
  <p:sldLayoutIdLst>
    <p:sldLayoutId id="2147483659" r:id="rId1"/>
    <p:sldLayoutId id="2147483661"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60" r:id="rId13"/>
  </p:sldLayoutIdLst>
  <p:txStyles>
    <p:titleStyle>
      <a:lvl1pPr algn="l" defTabSz="914400" rtl="0" eaLnBrk="1" latinLnBrk="0" hangingPunct="1">
        <a:spcBef>
          <a:spcPct val="0"/>
        </a:spcBef>
        <a:buNone/>
        <a:defRPr sz="4400" kern="1200">
          <a:solidFill>
            <a:schemeClr val="bg1"/>
          </a:solidFill>
          <a:latin typeface="Segoe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bg1"/>
          </a:solidFill>
          <a:latin typeface="Segoe Ligh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Segoe Ligh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Segoe Ligh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Segoe Ligh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Segoe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oleObject" Target="../embeddings/oleObject8.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9.emf"/><Relationship Id="rId11" Type="http://schemas.openxmlformats.org/officeDocument/2006/relationships/oleObject" Target="../embeddings/oleObject6.bin"/><Relationship Id="rId5" Type="http://schemas.openxmlformats.org/officeDocument/2006/relationships/oleObject" Target="../embeddings/oleObject2.bin"/><Relationship Id="rId10" Type="http://schemas.openxmlformats.org/officeDocument/2006/relationships/oleObject" Target="../embeddings/oleObject5.bin"/><Relationship Id="rId4" Type="http://schemas.openxmlformats.org/officeDocument/2006/relationships/image" Target="../media/image28.emf"/><Relationship Id="rId9"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8.xml"/><Relationship Id="rId6" Type="http://schemas.openxmlformats.org/officeDocument/2006/relationships/image" Target="../media/image19.wmf"/><Relationship Id="rId5" Type="http://schemas.microsoft.com/office/2007/relationships/hdphoto" Target="../media/hdphoto1.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Demand Burst</a:t>
            </a:r>
            <a:endParaRPr lang="en-GB" dirty="0"/>
          </a:p>
        </p:txBody>
      </p:sp>
      <p:cxnSp>
        <p:nvCxnSpPr>
          <p:cNvPr id="9" name="Straight Connector 8"/>
          <p:cNvCxnSpPr/>
          <p:nvPr/>
        </p:nvCxnSpPr>
        <p:spPr>
          <a:xfrm flipV="1">
            <a:off x="1405450" y="1329175"/>
            <a:ext cx="0" cy="3959448"/>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393371" y="5288623"/>
            <a:ext cx="7344229"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082616" y="4908911"/>
            <a:ext cx="649537" cy="369332"/>
          </a:xfrm>
          <a:prstGeom prst="rect">
            <a:avLst/>
          </a:prstGeom>
        </p:spPr>
        <p:txBody>
          <a:bodyPr wrap="none" rtlCol="0">
            <a:spAutoFit/>
          </a:bodyPr>
          <a:lstStyle/>
          <a:p>
            <a:r>
              <a:rPr lang="en-GB" dirty="0" smtClean="0">
                <a:solidFill>
                  <a:schemeClr val="bg1"/>
                </a:solidFill>
              </a:rPr>
              <a:t>Time</a:t>
            </a:r>
          </a:p>
        </p:txBody>
      </p:sp>
      <p:sp>
        <p:nvSpPr>
          <p:cNvPr id="19" name="TextBox 18"/>
          <p:cNvSpPr txBox="1"/>
          <p:nvPr/>
        </p:nvSpPr>
        <p:spPr>
          <a:xfrm>
            <a:off x="29656" y="1480550"/>
            <a:ext cx="1204176" cy="369332"/>
          </a:xfrm>
          <a:prstGeom prst="rect">
            <a:avLst/>
          </a:prstGeom>
        </p:spPr>
        <p:txBody>
          <a:bodyPr wrap="none" rtlCol="0">
            <a:spAutoFit/>
          </a:bodyPr>
          <a:lstStyle/>
          <a:p>
            <a:r>
              <a:rPr lang="en-GB" dirty="0" smtClean="0">
                <a:solidFill>
                  <a:schemeClr val="bg1"/>
                </a:solidFill>
              </a:rPr>
              <a:t>IT Demand</a:t>
            </a:r>
          </a:p>
        </p:txBody>
      </p:sp>
      <p:sp>
        <p:nvSpPr>
          <p:cNvPr id="34" name="Freeform 33"/>
          <p:cNvSpPr/>
          <p:nvPr/>
        </p:nvSpPr>
        <p:spPr>
          <a:xfrm>
            <a:off x="1413918" y="1915550"/>
            <a:ext cx="6993467" cy="2579585"/>
          </a:xfrm>
          <a:custGeom>
            <a:avLst/>
            <a:gdLst>
              <a:gd name="connsiteX0" fmla="*/ 0 w 6993467"/>
              <a:gd name="connsiteY0" fmla="*/ 1835206 h 2579585"/>
              <a:gd name="connsiteX1" fmla="*/ 389467 w 6993467"/>
              <a:gd name="connsiteY1" fmla="*/ 1784406 h 2579585"/>
              <a:gd name="connsiteX2" fmla="*/ 601134 w 6993467"/>
              <a:gd name="connsiteY2" fmla="*/ 1945273 h 2579585"/>
              <a:gd name="connsiteX3" fmla="*/ 897467 w 6993467"/>
              <a:gd name="connsiteY3" fmla="*/ 1843673 h 2579585"/>
              <a:gd name="connsiteX4" fmla="*/ 1286934 w 6993467"/>
              <a:gd name="connsiteY4" fmla="*/ 1928340 h 2579585"/>
              <a:gd name="connsiteX5" fmla="*/ 1769534 w 6993467"/>
              <a:gd name="connsiteY5" fmla="*/ 6406 h 2579585"/>
              <a:gd name="connsiteX6" fmla="*/ 2438400 w 6993467"/>
              <a:gd name="connsiteY6" fmla="*/ 1344140 h 2579585"/>
              <a:gd name="connsiteX7" fmla="*/ 3513667 w 6993467"/>
              <a:gd name="connsiteY7" fmla="*/ 2385540 h 2579585"/>
              <a:gd name="connsiteX8" fmla="*/ 4182534 w 6993467"/>
              <a:gd name="connsiteY8" fmla="*/ 2461740 h 2579585"/>
              <a:gd name="connsiteX9" fmla="*/ 4639734 w 6993467"/>
              <a:gd name="connsiteY9" fmla="*/ 2461740 h 2579585"/>
              <a:gd name="connsiteX10" fmla="*/ 5096934 w 6993467"/>
              <a:gd name="connsiteY10" fmla="*/ 2537940 h 2579585"/>
              <a:gd name="connsiteX11" fmla="*/ 5325534 w 6993467"/>
              <a:gd name="connsiteY11" fmla="*/ 2444806 h 2579585"/>
              <a:gd name="connsiteX12" fmla="*/ 5477934 w 6993467"/>
              <a:gd name="connsiteY12" fmla="*/ 1970673 h 2579585"/>
              <a:gd name="connsiteX13" fmla="*/ 5901267 w 6993467"/>
              <a:gd name="connsiteY13" fmla="*/ 395873 h 2579585"/>
              <a:gd name="connsiteX14" fmla="*/ 6324600 w 6993467"/>
              <a:gd name="connsiteY14" fmla="*/ 1208673 h 2579585"/>
              <a:gd name="connsiteX15" fmla="*/ 6527800 w 6993467"/>
              <a:gd name="connsiteY15" fmla="*/ 2461740 h 2579585"/>
              <a:gd name="connsiteX16" fmla="*/ 6993467 w 6993467"/>
              <a:gd name="connsiteY16" fmla="*/ 2453273 h 257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93467" h="2579585">
                <a:moveTo>
                  <a:pt x="0" y="1835206"/>
                </a:moveTo>
                <a:cubicBezTo>
                  <a:pt x="144639" y="1800633"/>
                  <a:pt x="289278" y="1766061"/>
                  <a:pt x="389467" y="1784406"/>
                </a:cubicBezTo>
                <a:cubicBezTo>
                  <a:pt x="489656" y="1802750"/>
                  <a:pt x="516467" y="1935395"/>
                  <a:pt x="601134" y="1945273"/>
                </a:cubicBezTo>
                <a:cubicBezTo>
                  <a:pt x="685801" y="1955151"/>
                  <a:pt x="783167" y="1846495"/>
                  <a:pt x="897467" y="1843673"/>
                </a:cubicBezTo>
                <a:cubicBezTo>
                  <a:pt x="1011767" y="1840851"/>
                  <a:pt x="1141590" y="2234551"/>
                  <a:pt x="1286934" y="1928340"/>
                </a:cubicBezTo>
                <a:cubicBezTo>
                  <a:pt x="1432278" y="1622129"/>
                  <a:pt x="1577623" y="103773"/>
                  <a:pt x="1769534" y="6406"/>
                </a:cubicBezTo>
                <a:cubicBezTo>
                  <a:pt x="1961445" y="-90961"/>
                  <a:pt x="2147711" y="947618"/>
                  <a:pt x="2438400" y="1344140"/>
                </a:cubicBezTo>
                <a:cubicBezTo>
                  <a:pt x="2729089" y="1740662"/>
                  <a:pt x="3222978" y="2199273"/>
                  <a:pt x="3513667" y="2385540"/>
                </a:cubicBezTo>
                <a:cubicBezTo>
                  <a:pt x="3804356" y="2571807"/>
                  <a:pt x="3994856" y="2449040"/>
                  <a:pt x="4182534" y="2461740"/>
                </a:cubicBezTo>
                <a:cubicBezTo>
                  <a:pt x="4370212" y="2474440"/>
                  <a:pt x="4487334" y="2449040"/>
                  <a:pt x="4639734" y="2461740"/>
                </a:cubicBezTo>
                <a:cubicBezTo>
                  <a:pt x="4792134" y="2474440"/>
                  <a:pt x="4982634" y="2540762"/>
                  <a:pt x="5096934" y="2537940"/>
                </a:cubicBezTo>
                <a:cubicBezTo>
                  <a:pt x="5211234" y="2535118"/>
                  <a:pt x="5262034" y="2539350"/>
                  <a:pt x="5325534" y="2444806"/>
                </a:cubicBezTo>
                <a:cubicBezTo>
                  <a:pt x="5389034" y="2350262"/>
                  <a:pt x="5381979" y="2312162"/>
                  <a:pt x="5477934" y="1970673"/>
                </a:cubicBezTo>
                <a:cubicBezTo>
                  <a:pt x="5573890" y="1629184"/>
                  <a:pt x="5760156" y="522873"/>
                  <a:pt x="5901267" y="395873"/>
                </a:cubicBezTo>
                <a:cubicBezTo>
                  <a:pt x="6042378" y="268873"/>
                  <a:pt x="6220178" y="864362"/>
                  <a:pt x="6324600" y="1208673"/>
                </a:cubicBezTo>
                <a:cubicBezTo>
                  <a:pt x="6429022" y="1552984"/>
                  <a:pt x="6416322" y="2254307"/>
                  <a:pt x="6527800" y="2461740"/>
                </a:cubicBezTo>
                <a:cubicBezTo>
                  <a:pt x="6639278" y="2669173"/>
                  <a:pt x="6816372" y="2561223"/>
                  <a:pt x="6993467" y="2453273"/>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solidFill>
                <a:schemeClr val="bg1"/>
              </a:solidFill>
            </a:endParaRPr>
          </a:p>
        </p:txBody>
      </p:sp>
      <p:sp>
        <p:nvSpPr>
          <p:cNvPr id="36" name="TextBox 35"/>
          <p:cNvSpPr txBox="1"/>
          <p:nvPr/>
        </p:nvSpPr>
        <p:spPr>
          <a:xfrm>
            <a:off x="3746101" y="5494867"/>
            <a:ext cx="2329099" cy="369332"/>
          </a:xfrm>
          <a:prstGeom prst="rect">
            <a:avLst/>
          </a:prstGeom>
        </p:spPr>
        <p:txBody>
          <a:bodyPr wrap="none" rtlCol="0">
            <a:spAutoFit/>
          </a:bodyPr>
          <a:lstStyle/>
          <a:p>
            <a:r>
              <a:rPr lang="en-GB" dirty="0" smtClean="0">
                <a:solidFill>
                  <a:schemeClr val="bg1"/>
                </a:solidFill>
              </a:rPr>
              <a:t>Concert ticket web site</a:t>
            </a:r>
          </a:p>
        </p:txBody>
      </p:sp>
      <p:cxnSp>
        <p:nvCxnSpPr>
          <p:cNvPr id="38" name="Straight Arrow Connector 37"/>
          <p:cNvCxnSpPr/>
          <p:nvPr/>
        </p:nvCxnSpPr>
        <p:spPr>
          <a:xfrm flipV="1">
            <a:off x="2607733" y="4055536"/>
            <a:ext cx="0" cy="43960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688666" y="4495135"/>
            <a:ext cx="0" cy="4396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727198" y="4538581"/>
            <a:ext cx="1780616" cy="369332"/>
          </a:xfrm>
          <a:prstGeom prst="rect">
            <a:avLst/>
          </a:prstGeom>
        </p:spPr>
        <p:txBody>
          <a:bodyPr wrap="none" rtlCol="0">
            <a:spAutoFit/>
          </a:bodyPr>
          <a:lstStyle/>
          <a:p>
            <a:r>
              <a:rPr lang="en-GB" dirty="0" smtClean="0">
                <a:solidFill>
                  <a:schemeClr val="bg1"/>
                </a:solidFill>
              </a:rPr>
              <a:t>Ticket sales open</a:t>
            </a:r>
          </a:p>
        </p:txBody>
      </p:sp>
      <p:sp>
        <p:nvSpPr>
          <p:cNvPr id="43" name="TextBox 42"/>
          <p:cNvSpPr txBox="1"/>
          <p:nvPr/>
        </p:nvSpPr>
        <p:spPr>
          <a:xfrm>
            <a:off x="5798358" y="4773149"/>
            <a:ext cx="1780616" cy="369332"/>
          </a:xfrm>
          <a:prstGeom prst="rect">
            <a:avLst/>
          </a:prstGeom>
        </p:spPr>
        <p:txBody>
          <a:bodyPr wrap="none" rtlCol="0">
            <a:spAutoFit/>
          </a:bodyPr>
          <a:lstStyle/>
          <a:p>
            <a:r>
              <a:rPr lang="en-GB" dirty="0" smtClean="0">
                <a:solidFill>
                  <a:schemeClr val="bg1"/>
                </a:solidFill>
              </a:rPr>
              <a:t>Ticket sales open</a:t>
            </a:r>
          </a:p>
        </p:txBody>
      </p:sp>
      <p:sp>
        <p:nvSpPr>
          <p:cNvPr id="3" name="TextBox 2"/>
          <p:cNvSpPr txBox="1"/>
          <p:nvPr/>
        </p:nvSpPr>
        <p:spPr>
          <a:xfrm>
            <a:off x="4153999" y="1295885"/>
            <a:ext cx="4310091" cy="461665"/>
          </a:xfrm>
          <a:prstGeom prst="rect">
            <a:avLst/>
          </a:prstGeom>
        </p:spPr>
        <p:txBody>
          <a:bodyPr wrap="none" rtlCol="0">
            <a:spAutoFit/>
          </a:bodyPr>
          <a:lstStyle/>
          <a:p>
            <a:r>
              <a:rPr lang="en-GB" sz="2400" dirty="0" smtClean="0">
                <a:solidFill>
                  <a:schemeClr val="bg1"/>
                </a:solidFill>
              </a:rPr>
              <a:t>Ouch! How do we deal with this?</a:t>
            </a:r>
          </a:p>
        </p:txBody>
      </p:sp>
    </p:spTree>
    <p:extLst>
      <p:ext uri="{BB962C8B-B14F-4D97-AF65-F5344CB8AC3E}">
        <p14:creationId xmlns:p14="http://schemas.microsoft.com/office/powerpoint/2010/main" val="82591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IT Agility</a:t>
            </a:r>
            <a:endParaRPr lang="en-GB" dirty="0"/>
          </a:p>
        </p:txBody>
      </p:sp>
      <p:sp>
        <p:nvSpPr>
          <p:cNvPr id="5" name="Content Placeholder 4"/>
          <p:cNvSpPr>
            <a:spLocks noGrp="1"/>
          </p:cNvSpPr>
          <p:nvPr>
            <p:ph idx="1"/>
          </p:nvPr>
        </p:nvSpPr>
        <p:spPr/>
        <p:txBody>
          <a:bodyPr/>
          <a:lstStyle/>
          <a:p>
            <a:r>
              <a:rPr lang="en-GB" dirty="0" smtClean="0"/>
              <a:t>How quickly can you</a:t>
            </a:r>
          </a:p>
          <a:p>
            <a:pPr lvl="1"/>
            <a:r>
              <a:rPr lang="en-GB" dirty="0" smtClean="0"/>
              <a:t>Scale up the infrastructure and applications?</a:t>
            </a:r>
          </a:p>
          <a:p>
            <a:pPr lvl="1"/>
            <a:r>
              <a:rPr lang="en-GB" dirty="0" smtClean="0"/>
              <a:t>Upgrade to the latest OS?</a:t>
            </a:r>
          </a:p>
          <a:p>
            <a:pPr lvl="1"/>
            <a:r>
              <a:rPr lang="en-GB" dirty="0" smtClean="0"/>
              <a:t>Respond to a company merger with new requirements for business process and IT capacity?</a:t>
            </a:r>
          </a:p>
          <a:p>
            <a:pPr lvl="1"/>
            <a:r>
              <a:rPr lang="en-GB" dirty="0" smtClean="0"/>
              <a:t>Respond to a divestiture</a:t>
            </a:r>
            <a:endParaRPr lang="en-GB" dirty="0"/>
          </a:p>
        </p:txBody>
      </p:sp>
    </p:spTree>
    <p:extLst>
      <p:ext uri="{BB962C8B-B14F-4D97-AF65-F5344CB8AC3E}">
        <p14:creationId xmlns:p14="http://schemas.microsoft.com/office/powerpoint/2010/main" val="169642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Cloud Computing</a:t>
            </a:r>
            <a:endParaRPr lang="en-GB" dirty="0"/>
          </a:p>
        </p:txBody>
      </p:sp>
      <p:sp>
        <p:nvSpPr>
          <p:cNvPr id="3" name="Content Placeholder 2"/>
          <p:cNvSpPr>
            <a:spLocks noGrp="1"/>
          </p:cNvSpPr>
          <p:nvPr>
            <p:ph idx="1"/>
          </p:nvPr>
        </p:nvSpPr>
        <p:spPr/>
        <p:txBody>
          <a:bodyPr/>
          <a:lstStyle/>
          <a:p>
            <a:r>
              <a:rPr lang="en-US" dirty="0" smtClean="0"/>
              <a:t>Shared, multi-tenant environment</a:t>
            </a:r>
          </a:p>
          <a:p>
            <a:r>
              <a:rPr lang="en-US" dirty="0" smtClean="0"/>
              <a:t>Pools of computing resources</a:t>
            </a:r>
          </a:p>
          <a:p>
            <a:r>
              <a:rPr lang="en-US" dirty="0" smtClean="0"/>
              <a:t>Resources can be requested as required</a:t>
            </a:r>
          </a:p>
          <a:p>
            <a:r>
              <a:rPr lang="en-US" dirty="0" smtClean="0"/>
              <a:t>Available via the Internet</a:t>
            </a:r>
          </a:p>
          <a:p>
            <a:pPr lvl="1"/>
            <a:r>
              <a:rPr lang="en-US" dirty="0" smtClean="0"/>
              <a:t>Private clouds can be available via private WAN</a:t>
            </a:r>
          </a:p>
          <a:p>
            <a:r>
              <a:rPr lang="en-US" dirty="0" smtClean="0"/>
              <a:t>Pay as you go</a:t>
            </a:r>
          </a:p>
          <a:p>
            <a:endParaRPr lang="en-US" dirty="0" smtClean="0"/>
          </a:p>
          <a:p>
            <a:endParaRPr lang="en-GB" dirty="0"/>
          </a:p>
        </p:txBody>
      </p:sp>
    </p:spTree>
    <p:extLst>
      <p:ext uri="{BB962C8B-B14F-4D97-AF65-F5344CB8AC3E}">
        <p14:creationId xmlns:p14="http://schemas.microsoft.com/office/powerpoint/2010/main" val="367918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Cloud Services</a:t>
            </a:r>
            <a:endParaRPr lang="en-GB" dirty="0"/>
          </a:p>
        </p:txBody>
      </p:sp>
      <p:sp>
        <p:nvSpPr>
          <p:cNvPr id="7" name="Title 1"/>
          <p:cNvSpPr txBox="1">
            <a:spLocks/>
          </p:cNvSpPr>
          <p:nvPr/>
        </p:nvSpPr>
        <p:spPr>
          <a:xfrm>
            <a:off x="0" y="3538031"/>
            <a:ext cx="9144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2">
                    <a:lumMod val="50000"/>
                  </a:schemeClr>
                </a:solidFill>
                <a:latin typeface="+mj-lt"/>
                <a:ea typeface="+mj-ea"/>
                <a:cs typeface="+mj-cs"/>
              </a:defRPr>
            </a:lvl1pPr>
          </a:lstStyle>
          <a:p>
            <a:pPr algn="ctr"/>
            <a:r>
              <a:rPr lang="en-US" sz="4800" dirty="0">
                <a:solidFill>
                  <a:schemeClr val="bg1"/>
                </a:solidFill>
              </a:rPr>
              <a:t>Software as a Service (</a:t>
            </a:r>
            <a:r>
              <a:rPr lang="en-US" sz="4800" dirty="0" err="1">
                <a:solidFill>
                  <a:schemeClr val="bg1"/>
                </a:solidFill>
              </a:rPr>
              <a:t>SaaS</a:t>
            </a:r>
            <a:r>
              <a:rPr lang="en-US" sz="4800" dirty="0">
                <a:solidFill>
                  <a:schemeClr val="bg1"/>
                </a:solidFill>
              </a:rPr>
              <a:t>)</a:t>
            </a:r>
          </a:p>
          <a:p>
            <a:pPr algn="ctr"/>
            <a:r>
              <a:rPr lang="en-US" sz="4800" dirty="0">
                <a:solidFill>
                  <a:schemeClr val="bg1"/>
                </a:solidFill>
              </a:rPr>
              <a:t>Platform as a Service (</a:t>
            </a:r>
            <a:r>
              <a:rPr lang="en-US" sz="4800" dirty="0" err="1">
                <a:solidFill>
                  <a:schemeClr val="bg1"/>
                </a:solidFill>
              </a:rPr>
              <a:t>PaaS</a:t>
            </a:r>
            <a:r>
              <a:rPr lang="en-US" sz="4800" dirty="0">
                <a:solidFill>
                  <a:schemeClr val="bg1"/>
                </a:solidFill>
              </a:rPr>
              <a:t>) Infrastructure </a:t>
            </a:r>
            <a:r>
              <a:rPr lang="en-US" sz="4800" dirty="0" smtClean="0">
                <a:solidFill>
                  <a:schemeClr val="bg1"/>
                </a:solidFill>
              </a:rPr>
              <a:t>as a Service (</a:t>
            </a:r>
            <a:r>
              <a:rPr lang="en-US" sz="4800" dirty="0" err="1" smtClean="0">
                <a:solidFill>
                  <a:schemeClr val="bg1"/>
                </a:solidFill>
              </a:rPr>
              <a:t>IaaS</a:t>
            </a:r>
            <a:r>
              <a:rPr lang="en-US" sz="4800" dirty="0" smtClean="0">
                <a:solidFill>
                  <a:schemeClr val="bg1"/>
                </a:solidFill>
              </a:rPr>
              <a:t>)</a:t>
            </a:r>
            <a:br>
              <a:rPr lang="en-US" sz="4800" dirty="0" smtClean="0">
                <a:solidFill>
                  <a:schemeClr val="bg1"/>
                </a:solidFill>
              </a:rPr>
            </a:br>
            <a:r>
              <a:rPr lang="en-US" sz="4800" dirty="0" smtClean="0">
                <a:solidFill>
                  <a:schemeClr val="bg1"/>
                </a:solidFill>
              </a:rPr>
              <a:t/>
            </a:r>
            <a:br>
              <a:rPr lang="en-US" sz="4800" dirty="0" smtClean="0">
                <a:solidFill>
                  <a:schemeClr val="bg1"/>
                </a:solidFill>
              </a:rPr>
            </a:br>
            <a:endParaRPr lang="en-US" sz="4800" dirty="0">
              <a:solidFill>
                <a:schemeClr val="bg1"/>
              </a:solidFill>
            </a:endParaRPr>
          </a:p>
        </p:txBody>
      </p:sp>
    </p:spTree>
    <p:extLst>
      <p:ext uri="{BB962C8B-B14F-4D97-AF65-F5344CB8AC3E}">
        <p14:creationId xmlns:p14="http://schemas.microsoft.com/office/powerpoint/2010/main" val="11331386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Stack</a:t>
            </a:r>
            <a:endParaRPr lang="en-GB" dirty="0"/>
          </a:p>
        </p:txBody>
      </p:sp>
      <p:sp>
        <p:nvSpPr>
          <p:cNvPr id="4" name="Rectangle 3"/>
          <p:cNvSpPr/>
          <p:nvPr/>
        </p:nvSpPr>
        <p:spPr>
          <a:xfrm>
            <a:off x="3385787" y="3683573"/>
            <a:ext cx="2301765" cy="5465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Operating System</a:t>
            </a:r>
            <a:endParaRPr lang="en-US" dirty="0"/>
          </a:p>
        </p:txBody>
      </p:sp>
      <p:sp>
        <p:nvSpPr>
          <p:cNvPr id="6" name="Rectangle 5"/>
          <p:cNvSpPr/>
          <p:nvPr/>
        </p:nvSpPr>
        <p:spPr>
          <a:xfrm>
            <a:off x="3385786" y="2508483"/>
            <a:ext cx="2301765" cy="5465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Frameworks</a:t>
            </a:r>
            <a:endParaRPr lang="en-US" dirty="0"/>
          </a:p>
        </p:txBody>
      </p:sp>
      <p:sp>
        <p:nvSpPr>
          <p:cNvPr id="7" name="Rectangle 6"/>
          <p:cNvSpPr/>
          <p:nvPr/>
        </p:nvSpPr>
        <p:spPr>
          <a:xfrm>
            <a:off x="3391046" y="1914673"/>
            <a:ext cx="2301765" cy="5465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Application</a:t>
            </a:r>
            <a:endParaRPr lang="en-US" dirty="0"/>
          </a:p>
        </p:txBody>
      </p:sp>
      <p:sp>
        <p:nvSpPr>
          <p:cNvPr id="8" name="Rectangle 7"/>
          <p:cNvSpPr/>
          <p:nvPr/>
        </p:nvSpPr>
        <p:spPr>
          <a:xfrm>
            <a:off x="3396296" y="3094996"/>
            <a:ext cx="2290758" cy="5465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OS Services</a:t>
            </a:r>
            <a:endParaRPr lang="en-US" dirty="0"/>
          </a:p>
        </p:txBody>
      </p:sp>
      <p:sp>
        <p:nvSpPr>
          <p:cNvPr id="9" name="Rectangle 8"/>
          <p:cNvSpPr/>
          <p:nvPr/>
        </p:nvSpPr>
        <p:spPr>
          <a:xfrm>
            <a:off x="3390540" y="4276380"/>
            <a:ext cx="2301765" cy="5465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Virtualized Instance</a:t>
            </a:r>
          </a:p>
        </p:txBody>
      </p:sp>
      <p:sp>
        <p:nvSpPr>
          <p:cNvPr id="10" name="Rectangle 9"/>
          <p:cNvSpPr/>
          <p:nvPr/>
        </p:nvSpPr>
        <p:spPr>
          <a:xfrm>
            <a:off x="3385290" y="4880709"/>
            <a:ext cx="2301765" cy="5465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Hardware</a:t>
            </a:r>
          </a:p>
        </p:txBody>
      </p:sp>
      <p:cxnSp>
        <p:nvCxnSpPr>
          <p:cNvPr id="12" name="Straight Connector 11"/>
          <p:cNvCxnSpPr/>
          <p:nvPr/>
        </p:nvCxnSpPr>
        <p:spPr>
          <a:xfrm>
            <a:off x="1786467" y="5799667"/>
            <a:ext cx="592666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a:stCxn id="10" idx="2"/>
          </p:cNvCxnSpPr>
          <p:nvPr/>
        </p:nvCxnSpPr>
        <p:spPr>
          <a:xfrm>
            <a:off x="4536171" y="5427249"/>
            <a:ext cx="496" cy="372419"/>
          </a:xfrm>
          <a:prstGeom prst="line">
            <a:avLst/>
          </a:prstGeom>
        </p:spPr>
        <p:style>
          <a:lnRef idx="3">
            <a:schemeClr val="accent2"/>
          </a:lnRef>
          <a:fillRef idx="0">
            <a:schemeClr val="accent2"/>
          </a:fillRef>
          <a:effectRef idx="2">
            <a:schemeClr val="accent2"/>
          </a:effectRef>
          <a:fontRef idx="minor">
            <a:schemeClr val="tx1"/>
          </a:fontRef>
        </p:style>
      </p:cxnSp>
      <p:sp>
        <p:nvSpPr>
          <p:cNvPr id="15" name="Oval 14"/>
          <p:cNvSpPr/>
          <p:nvPr/>
        </p:nvSpPr>
        <p:spPr>
          <a:xfrm>
            <a:off x="4366838" y="5702658"/>
            <a:ext cx="338667" cy="1940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6" name="TextBox 15"/>
          <p:cNvSpPr txBox="1"/>
          <p:nvPr/>
        </p:nvSpPr>
        <p:spPr>
          <a:xfrm>
            <a:off x="6163735" y="5345143"/>
            <a:ext cx="2082493" cy="369332"/>
          </a:xfrm>
          <a:prstGeom prst="rect">
            <a:avLst/>
          </a:prstGeom>
        </p:spPr>
        <p:txBody>
          <a:bodyPr wrap="none" rtlCol="0">
            <a:spAutoFit/>
          </a:bodyPr>
          <a:lstStyle/>
          <a:p>
            <a:r>
              <a:rPr lang="en-GB" dirty="0" smtClean="0">
                <a:solidFill>
                  <a:schemeClr val="bg1"/>
                </a:solidFill>
              </a:rPr>
              <a:t>High-speed network</a:t>
            </a:r>
          </a:p>
        </p:txBody>
      </p:sp>
    </p:spTree>
    <p:extLst>
      <p:ext uri="{BB962C8B-B14F-4D97-AF65-F5344CB8AC3E}">
        <p14:creationId xmlns:p14="http://schemas.microsoft.com/office/powerpoint/2010/main" val="604920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 (</a:t>
            </a:r>
            <a:r>
              <a:rPr lang="en-US" dirty="0" err="1"/>
              <a:t>SaaS</a:t>
            </a:r>
            <a:r>
              <a:rPr lang="en-US" dirty="0"/>
              <a:t>)</a:t>
            </a:r>
          </a:p>
        </p:txBody>
      </p:sp>
      <p:sp>
        <p:nvSpPr>
          <p:cNvPr id="4" name="Rectangle 3"/>
          <p:cNvSpPr/>
          <p:nvPr/>
        </p:nvSpPr>
        <p:spPr>
          <a:xfrm>
            <a:off x="3385787" y="3683573"/>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Operating System</a:t>
            </a:r>
            <a:endParaRPr lang="en-US" dirty="0"/>
          </a:p>
        </p:txBody>
      </p:sp>
      <p:sp>
        <p:nvSpPr>
          <p:cNvPr id="6" name="Rectangle 5"/>
          <p:cNvSpPr/>
          <p:nvPr/>
        </p:nvSpPr>
        <p:spPr>
          <a:xfrm>
            <a:off x="3385786" y="2508483"/>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Frameworks</a:t>
            </a:r>
            <a:endParaRPr lang="en-US" dirty="0"/>
          </a:p>
        </p:txBody>
      </p:sp>
      <p:sp>
        <p:nvSpPr>
          <p:cNvPr id="7" name="Rectangle 6"/>
          <p:cNvSpPr/>
          <p:nvPr/>
        </p:nvSpPr>
        <p:spPr>
          <a:xfrm>
            <a:off x="3391046" y="1914673"/>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Application</a:t>
            </a:r>
            <a:endParaRPr lang="en-US" dirty="0"/>
          </a:p>
        </p:txBody>
      </p:sp>
      <p:sp>
        <p:nvSpPr>
          <p:cNvPr id="8" name="Rectangle 7"/>
          <p:cNvSpPr/>
          <p:nvPr/>
        </p:nvSpPr>
        <p:spPr>
          <a:xfrm>
            <a:off x="3396296" y="3094996"/>
            <a:ext cx="2290758"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OS Services</a:t>
            </a:r>
            <a:endParaRPr lang="en-US" dirty="0"/>
          </a:p>
        </p:txBody>
      </p:sp>
      <p:sp>
        <p:nvSpPr>
          <p:cNvPr id="9" name="Rectangle 8"/>
          <p:cNvSpPr/>
          <p:nvPr/>
        </p:nvSpPr>
        <p:spPr>
          <a:xfrm>
            <a:off x="3390540" y="4276380"/>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Virtualized Instance</a:t>
            </a:r>
          </a:p>
        </p:txBody>
      </p:sp>
      <p:sp>
        <p:nvSpPr>
          <p:cNvPr id="10" name="Rectangle 9"/>
          <p:cNvSpPr/>
          <p:nvPr/>
        </p:nvSpPr>
        <p:spPr>
          <a:xfrm>
            <a:off x="3385290" y="4880709"/>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Hardware</a:t>
            </a:r>
          </a:p>
        </p:txBody>
      </p:sp>
      <p:cxnSp>
        <p:nvCxnSpPr>
          <p:cNvPr id="12" name="Straight Connector 11"/>
          <p:cNvCxnSpPr/>
          <p:nvPr/>
        </p:nvCxnSpPr>
        <p:spPr>
          <a:xfrm>
            <a:off x="1786467" y="5799667"/>
            <a:ext cx="592666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a:stCxn id="10" idx="2"/>
          </p:cNvCxnSpPr>
          <p:nvPr/>
        </p:nvCxnSpPr>
        <p:spPr>
          <a:xfrm>
            <a:off x="4536171" y="5427249"/>
            <a:ext cx="496" cy="372419"/>
          </a:xfrm>
          <a:prstGeom prst="line">
            <a:avLst/>
          </a:prstGeom>
        </p:spPr>
        <p:style>
          <a:lnRef idx="3">
            <a:schemeClr val="accent2"/>
          </a:lnRef>
          <a:fillRef idx="0">
            <a:schemeClr val="accent2"/>
          </a:fillRef>
          <a:effectRef idx="2">
            <a:schemeClr val="accent2"/>
          </a:effectRef>
          <a:fontRef idx="minor">
            <a:schemeClr val="tx1"/>
          </a:fontRef>
        </p:style>
      </p:cxnSp>
      <p:sp>
        <p:nvSpPr>
          <p:cNvPr id="15" name="Oval 14"/>
          <p:cNvSpPr/>
          <p:nvPr/>
        </p:nvSpPr>
        <p:spPr>
          <a:xfrm>
            <a:off x="4366838" y="5702658"/>
            <a:ext cx="338667" cy="1940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solidFill>
                <a:schemeClr val="bg1"/>
              </a:solidFill>
            </a:endParaRPr>
          </a:p>
        </p:txBody>
      </p:sp>
      <p:sp>
        <p:nvSpPr>
          <p:cNvPr id="16" name="TextBox 15"/>
          <p:cNvSpPr txBox="1"/>
          <p:nvPr/>
        </p:nvSpPr>
        <p:spPr>
          <a:xfrm>
            <a:off x="6163735" y="5253203"/>
            <a:ext cx="2082493" cy="369332"/>
          </a:xfrm>
          <a:prstGeom prst="rect">
            <a:avLst/>
          </a:prstGeom>
        </p:spPr>
        <p:txBody>
          <a:bodyPr wrap="none" rtlCol="0">
            <a:spAutoFit/>
          </a:bodyPr>
          <a:lstStyle/>
          <a:p>
            <a:r>
              <a:rPr lang="en-GB" dirty="0" smtClean="0">
                <a:solidFill>
                  <a:schemeClr val="bg1"/>
                </a:solidFill>
              </a:rPr>
              <a:t>High-speed network</a:t>
            </a:r>
          </a:p>
        </p:txBody>
      </p:sp>
      <p:sp>
        <p:nvSpPr>
          <p:cNvPr id="18" name="Left Brace 17"/>
          <p:cNvSpPr/>
          <p:nvPr/>
        </p:nvSpPr>
        <p:spPr>
          <a:xfrm>
            <a:off x="3108437" y="1914673"/>
            <a:ext cx="287861" cy="3509243"/>
          </a:xfrm>
          <a:prstGeom prst="leftBrace">
            <a:avLst>
              <a:gd name="adj1" fmla="val 8333"/>
              <a:gd name="adj2" fmla="val 49654"/>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9" name="Rectangle 18"/>
          <p:cNvSpPr/>
          <p:nvPr/>
        </p:nvSpPr>
        <p:spPr>
          <a:xfrm>
            <a:off x="2135267" y="3236979"/>
            <a:ext cx="851515" cy="646331"/>
          </a:xfrm>
          <a:prstGeom prst="rect">
            <a:avLst/>
          </a:prstGeom>
        </p:spPr>
        <p:txBody>
          <a:bodyPr wrap="none">
            <a:spAutoFit/>
          </a:bodyPr>
          <a:lstStyle/>
          <a:p>
            <a:pPr algn="ctr"/>
            <a:r>
              <a:rPr lang="en-US" dirty="0">
                <a:solidFill>
                  <a:schemeClr val="bg1"/>
                </a:solidFill>
              </a:rPr>
              <a:t>Google</a:t>
            </a:r>
          </a:p>
          <a:p>
            <a:pPr algn="ctr"/>
            <a:r>
              <a:rPr lang="en-US" dirty="0" smtClean="0">
                <a:solidFill>
                  <a:schemeClr val="bg1"/>
                </a:solidFill>
              </a:rPr>
              <a:t>Apps</a:t>
            </a:r>
            <a:endParaRPr lang="en-US" dirty="0">
              <a:solidFill>
                <a:schemeClr val="bg1"/>
              </a:solidFill>
            </a:endParaRPr>
          </a:p>
        </p:txBody>
      </p:sp>
      <p:sp>
        <p:nvSpPr>
          <p:cNvPr id="20" name="Left Brace 19"/>
          <p:cNvSpPr/>
          <p:nvPr/>
        </p:nvSpPr>
        <p:spPr>
          <a:xfrm flipH="1">
            <a:off x="5731027" y="1914674"/>
            <a:ext cx="199726" cy="3515663"/>
          </a:xfrm>
          <a:prstGeom prst="leftBrace">
            <a:avLst>
              <a:gd name="adj1" fmla="val 8333"/>
              <a:gd name="adj2" fmla="val 49654"/>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1" name="Rectangle 20"/>
          <p:cNvSpPr/>
          <p:nvPr/>
        </p:nvSpPr>
        <p:spPr>
          <a:xfrm>
            <a:off x="5934831" y="3429000"/>
            <a:ext cx="1644489" cy="369332"/>
          </a:xfrm>
          <a:prstGeom prst="rect">
            <a:avLst/>
          </a:prstGeom>
        </p:spPr>
        <p:txBody>
          <a:bodyPr wrap="none">
            <a:spAutoFit/>
          </a:bodyPr>
          <a:lstStyle/>
          <a:p>
            <a:pPr algn="ctr"/>
            <a:r>
              <a:rPr lang="en-US" dirty="0" smtClean="0">
                <a:solidFill>
                  <a:schemeClr val="bg1"/>
                </a:solidFill>
              </a:rPr>
              <a:t>Microsoft BPOS</a:t>
            </a:r>
          </a:p>
        </p:txBody>
      </p:sp>
    </p:spTree>
    <p:extLst>
      <p:ext uri="{BB962C8B-B14F-4D97-AF65-F5344CB8AC3E}">
        <p14:creationId xmlns:p14="http://schemas.microsoft.com/office/powerpoint/2010/main" val="232044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r>
              <a:rPr lang="en-US" dirty="0" err="1"/>
              <a:t>PaaS</a:t>
            </a:r>
            <a:r>
              <a:rPr lang="en-US" dirty="0"/>
              <a:t>)</a:t>
            </a:r>
            <a:endParaRPr lang="en-GB" dirty="0"/>
          </a:p>
        </p:txBody>
      </p:sp>
      <p:sp>
        <p:nvSpPr>
          <p:cNvPr id="4" name="Rectangle 3"/>
          <p:cNvSpPr/>
          <p:nvPr/>
        </p:nvSpPr>
        <p:spPr>
          <a:xfrm>
            <a:off x="3385787" y="3683573"/>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Operating System</a:t>
            </a:r>
            <a:endParaRPr lang="en-US" dirty="0"/>
          </a:p>
        </p:txBody>
      </p:sp>
      <p:sp>
        <p:nvSpPr>
          <p:cNvPr id="6" name="Rectangle 5"/>
          <p:cNvSpPr/>
          <p:nvPr/>
        </p:nvSpPr>
        <p:spPr>
          <a:xfrm>
            <a:off x="3385786" y="2508483"/>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Frameworks</a:t>
            </a:r>
            <a:endParaRPr lang="en-US" dirty="0"/>
          </a:p>
        </p:txBody>
      </p:sp>
      <p:sp>
        <p:nvSpPr>
          <p:cNvPr id="7" name="Rectangle 6"/>
          <p:cNvSpPr/>
          <p:nvPr/>
        </p:nvSpPr>
        <p:spPr>
          <a:xfrm>
            <a:off x="3391046" y="1914673"/>
            <a:ext cx="2301765" cy="5465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Application</a:t>
            </a:r>
            <a:endParaRPr lang="en-US" dirty="0"/>
          </a:p>
        </p:txBody>
      </p:sp>
      <p:sp>
        <p:nvSpPr>
          <p:cNvPr id="8" name="Rectangle 7"/>
          <p:cNvSpPr/>
          <p:nvPr/>
        </p:nvSpPr>
        <p:spPr>
          <a:xfrm>
            <a:off x="3396296" y="3094996"/>
            <a:ext cx="2290758"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OS Services</a:t>
            </a:r>
            <a:endParaRPr lang="en-US" dirty="0"/>
          </a:p>
        </p:txBody>
      </p:sp>
      <p:sp>
        <p:nvSpPr>
          <p:cNvPr id="9" name="Rectangle 8"/>
          <p:cNvSpPr/>
          <p:nvPr/>
        </p:nvSpPr>
        <p:spPr>
          <a:xfrm>
            <a:off x="3390540" y="4276380"/>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Virtualized Instance</a:t>
            </a:r>
          </a:p>
        </p:txBody>
      </p:sp>
      <p:sp>
        <p:nvSpPr>
          <p:cNvPr id="10" name="Rectangle 9"/>
          <p:cNvSpPr/>
          <p:nvPr/>
        </p:nvSpPr>
        <p:spPr>
          <a:xfrm>
            <a:off x="3385290" y="4880709"/>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Hardware</a:t>
            </a:r>
          </a:p>
        </p:txBody>
      </p:sp>
      <p:cxnSp>
        <p:nvCxnSpPr>
          <p:cNvPr id="12" name="Straight Connector 11"/>
          <p:cNvCxnSpPr/>
          <p:nvPr/>
        </p:nvCxnSpPr>
        <p:spPr>
          <a:xfrm>
            <a:off x="1786467" y="5799667"/>
            <a:ext cx="592666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a:stCxn id="10" idx="2"/>
          </p:cNvCxnSpPr>
          <p:nvPr/>
        </p:nvCxnSpPr>
        <p:spPr>
          <a:xfrm>
            <a:off x="4536171" y="5427249"/>
            <a:ext cx="496" cy="372419"/>
          </a:xfrm>
          <a:prstGeom prst="line">
            <a:avLst/>
          </a:prstGeom>
        </p:spPr>
        <p:style>
          <a:lnRef idx="3">
            <a:schemeClr val="accent2"/>
          </a:lnRef>
          <a:fillRef idx="0">
            <a:schemeClr val="accent2"/>
          </a:fillRef>
          <a:effectRef idx="2">
            <a:schemeClr val="accent2"/>
          </a:effectRef>
          <a:fontRef idx="minor">
            <a:schemeClr val="tx1"/>
          </a:fontRef>
        </p:style>
      </p:cxnSp>
      <p:sp>
        <p:nvSpPr>
          <p:cNvPr id="15" name="Oval 14"/>
          <p:cNvSpPr/>
          <p:nvPr/>
        </p:nvSpPr>
        <p:spPr>
          <a:xfrm>
            <a:off x="4366838" y="5702658"/>
            <a:ext cx="338667" cy="1940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6" name="TextBox 15"/>
          <p:cNvSpPr txBox="1"/>
          <p:nvPr/>
        </p:nvSpPr>
        <p:spPr>
          <a:xfrm>
            <a:off x="6163735" y="5253203"/>
            <a:ext cx="2082493" cy="369332"/>
          </a:xfrm>
          <a:prstGeom prst="rect">
            <a:avLst/>
          </a:prstGeom>
        </p:spPr>
        <p:txBody>
          <a:bodyPr wrap="none" rtlCol="0">
            <a:spAutoFit/>
          </a:bodyPr>
          <a:lstStyle/>
          <a:p>
            <a:r>
              <a:rPr lang="en-GB" dirty="0" smtClean="0">
                <a:solidFill>
                  <a:schemeClr val="bg1"/>
                </a:solidFill>
              </a:rPr>
              <a:t>High-speed network</a:t>
            </a:r>
          </a:p>
        </p:txBody>
      </p:sp>
      <p:sp>
        <p:nvSpPr>
          <p:cNvPr id="17" name="Left Brace 16"/>
          <p:cNvSpPr/>
          <p:nvPr/>
        </p:nvSpPr>
        <p:spPr>
          <a:xfrm>
            <a:off x="3108545" y="1914674"/>
            <a:ext cx="262759" cy="281735"/>
          </a:xfrm>
          <a:prstGeom prst="leftBrace">
            <a:avLst>
              <a:gd name="adj1" fmla="val 8333"/>
              <a:gd name="adj2" fmla="val 49654"/>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solidFill>
                <a:schemeClr val="bg1"/>
              </a:solidFill>
            </a:endParaRPr>
          </a:p>
        </p:txBody>
      </p:sp>
      <p:sp>
        <p:nvSpPr>
          <p:cNvPr id="18" name="Left Brace 17"/>
          <p:cNvSpPr/>
          <p:nvPr/>
        </p:nvSpPr>
        <p:spPr>
          <a:xfrm>
            <a:off x="3108437" y="2196409"/>
            <a:ext cx="287861" cy="3227507"/>
          </a:xfrm>
          <a:prstGeom prst="leftBrace">
            <a:avLst>
              <a:gd name="adj1" fmla="val 8333"/>
              <a:gd name="adj2" fmla="val 49654"/>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solidFill>
                <a:schemeClr val="bg1"/>
              </a:solidFill>
            </a:endParaRPr>
          </a:p>
        </p:txBody>
      </p:sp>
      <p:sp>
        <p:nvSpPr>
          <p:cNvPr id="19" name="Rectangle 18"/>
          <p:cNvSpPr/>
          <p:nvPr/>
        </p:nvSpPr>
        <p:spPr>
          <a:xfrm>
            <a:off x="1963746" y="3332990"/>
            <a:ext cx="1194558" cy="646331"/>
          </a:xfrm>
          <a:prstGeom prst="rect">
            <a:avLst/>
          </a:prstGeom>
        </p:spPr>
        <p:txBody>
          <a:bodyPr wrap="none">
            <a:spAutoFit/>
          </a:bodyPr>
          <a:lstStyle/>
          <a:p>
            <a:pPr algn="ctr"/>
            <a:r>
              <a:rPr lang="en-US" dirty="0">
                <a:solidFill>
                  <a:schemeClr val="bg1"/>
                </a:solidFill>
              </a:rPr>
              <a:t>Google</a:t>
            </a:r>
          </a:p>
          <a:p>
            <a:pPr algn="ctr"/>
            <a:r>
              <a:rPr lang="en-US" dirty="0" err="1">
                <a:solidFill>
                  <a:schemeClr val="bg1"/>
                </a:solidFill>
              </a:rPr>
              <a:t>AppEngine</a:t>
            </a:r>
            <a:endParaRPr lang="en-US" dirty="0">
              <a:solidFill>
                <a:schemeClr val="bg1"/>
              </a:solidFill>
            </a:endParaRPr>
          </a:p>
        </p:txBody>
      </p:sp>
      <p:sp>
        <p:nvSpPr>
          <p:cNvPr id="20" name="Left Brace 19"/>
          <p:cNvSpPr/>
          <p:nvPr/>
        </p:nvSpPr>
        <p:spPr>
          <a:xfrm flipH="1">
            <a:off x="5731027" y="2508485"/>
            <a:ext cx="199726" cy="2921852"/>
          </a:xfrm>
          <a:prstGeom prst="leftBrace">
            <a:avLst>
              <a:gd name="adj1" fmla="val 8333"/>
              <a:gd name="adj2" fmla="val 49654"/>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1" name="Rectangle 20"/>
          <p:cNvSpPr/>
          <p:nvPr/>
        </p:nvSpPr>
        <p:spPr>
          <a:xfrm>
            <a:off x="6058721" y="3717032"/>
            <a:ext cx="1650708" cy="369332"/>
          </a:xfrm>
          <a:prstGeom prst="rect">
            <a:avLst/>
          </a:prstGeom>
        </p:spPr>
        <p:txBody>
          <a:bodyPr wrap="none">
            <a:spAutoFit/>
          </a:bodyPr>
          <a:lstStyle/>
          <a:p>
            <a:pPr algn="ctr"/>
            <a:r>
              <a:rPr lang="en-US" dirty="0" smtClean="0">
                <a:solidFill>
                  <a:schemeClr val="bg1"/>
                </a:solidFill>
              </a:rPr>
              <a:t>Windows Azure</a:t>
            </a:r>
          </a:p>
        </p:txBody>
      </p:sp>
      <p:sp>
        <p:nvSpPr>
          <p:cNvPr id="22" name="Left Brace 21"/>
          <p:cNvSpPr/>
          <p:nvPr/>
        </p:nvSpPr>
        <p:spPr>
          <a:xfrm flipH="1">
            <a:off x="5731029" y="1945786"/>
            <a:ext cx="231719" cy="484313"/>
          </a:xfrm>
          <a:prstGeom prst="leftBrace">
            <a:avLst>
              <a:gd name="adj1" fmla="val 8333"/>
              <a:gd name="adj2" fmla="val 49654"/>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3" name="TextBox 22"/>
          <p:cNvSpPr txBox="1"/>
          <p:nvPr/>
        </p:nvSpPr>
        <p:spPr>
          <a:xfrm>
            <a:off x="5931716" y="1796819"/>
            <a:ext cx="1436804" cy="646331"/>
          </a:xfrm>
          <a:prstGeom prst="rect">
            <a:avLst/>
          </a:prstGeom>
        </p:spPr>
        <p:txBody>
          <a:bodyPr wrap="none" rtlCol="0">
            <a:spAutoFit/>
          </a:bodyPr>
          <a:lstStyle/>
          <a:p>
            <a:pPr algn="ctr"/>
            <a:r>
              <a:rPr lang="en-GB" dirty="0" smtClean="0">
                <a:solidFill>
                  <a:schemeClr val="bg1"/>
                </a:solidFill>
              </a:rPr>
              <a:t>Your</a:t>
            </a:r>
            <a:br>
              <a:rPr lang="en-GB" dirty="0" smtClean="0">
                <a:solidFill>
                  <a:schemeClr val="bg1"/>
                </a:solidFill>
              </a:rPr>
            </a:br>
            <a:r>
              <a:rPr lang="en-GB" dirty="0" smtClean="0">
                <a:solidFill>
                  <a:schemeClr val="bg1"/>
                </a:solidFill>
              </a:rPr>
              <a:t>responsibility</a:t>
            </a:r>
          </a:p>
        </p:txBody>
      </p:sp>
      <p:sp>
        <p:nvSpPr>
          <p:cNvPr id="24" name="TextBox 23"/>
          <p:cNvSpPr txBox="1"/>
          <p:nvPr/>
        </p:nvSpPr>
        <p:spPr>
          <a:xfrm>
            <a:off x="1721500" y="1604798"/>
            <a:ext cx="1436804" cy="646331"/>
          </a:xfrm>
          <a:prstGeom prst="rect">
            <a:avLst/>
          </a:prstGeom>
        </p:spPr>
        <p:txBody>
          <a:bodyPr wrap="none" rtlCol="0">
            <a:spAutoFit/>
          </a:bodyPr>
          <a:lstStyle/>
          <a:p>
            <a:pPr algn="ctr"/>
            <a:r>
              <a:rPr lang="en-GB" dirty="0" smtClean="0">
                <a:solidFill>
                  <a:schemeClr val="bg1"/>
                </a:solidFill>
              </a:rPr>
              <a:t>Your</a:t>
            </a:r>
            <a:br>
              <a:rPr lang="en-GB" dirty="0" smtClean="0">
                <a:solidFill>
                  <a:schemeClr val="bg1"/>
                </a:solidFill>
              </a:rPr>
            </a:br>
            <a:r>
              <a:rPr lang="en-GB" dirty="0" smtClean="0">
                <a:solidFill>
                  <a:schemeClr val="bg1"/>
                </a:solidFill>
              </a:rPr>
              <a:t>responsibility</a:t>
            </a:r>
          </a:p>
        </p:txBody>
      </p:sp>
    </p:spTree>
    <p:extLst>
      <p:ext uri="{BB962C8B-B14F-4D97-AF65-F5344CB8AC3E}">
        <p14:creationId xmlns:p14="http://schemas.microsoft.com/office/powerpoint/2010/main" val="41735665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Infrastructure as a Service (</a:t>
            </a:r>
            <a:r>
              <a:rPr lang="en-US" dirty="0" err="1"/>
              <a:t>IaaS</a:t>
            </a:r>
            <a:r>
              <a:rPr lang="en-US" dirty="0" smtClean="0"/>
              <a:t>)</a:t>
            </a:r>
            <a:endParaRPr lang="en-GB" dirty="0"/>
          </a:p>
        </p:txBody>
      </p:sp>
      <p:sp>
        <p:nvSpPr>
          <p:cNvPr id="4" name="Rectangle 3"/>
          <p:cNvSpPr/>
          <p:nvPr/>
        </p:nvSpPr>
        <p:spPr>
          <a:xfrm>
            <a:off x="3385787" y="3683573"/>
            <a:ext cx="2301765" cy="54653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Operating System</a:t>
            </a:r>
            <a:endParaRPr lang="en-US" dirty="0"/>
          </a:p>
        </p:txBody>
      </p:sp>
      <p:sp>
        <p:nvSpPr>
          <p:cNvPr id="6" name="Rectangle 5"/>
          <p:cNvSpPr/>
          <p:nvPr/>
        </p:nvSpPr>
        <p:spPr>
          <a:xfrm>
            <a:off x="3385786" y="2508483"/>
            <a:ext cx="2301765" cy="54653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Frameworks</a:t>
            </a:r>
            <a:endParaRPr lang="en-US" dirty="0"/>
          </a:p>
        </p:txBody>
      </p:sp>
      <p:sp>
        <p:nvSpPr>
          <p:cNvPr id="7" name="Rectangle 6"/>
          <p:cNvSpPr/>
          <p:nvPr/>
        </p:nvSpPr>
        <p:spPr>
          <a:xfrm>
            <a:off x="3391046" y="1914673"/>
            <a:ext cx="2301765" cy="5465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Application</a:t>
            </a:r>
            <a:endParaRPr lang="en-US" dirty="0"/>
          </a:p>
        </p:txBody>
      </p:sp>
      <p:sp>
        <p:nvSpPr>
          <p:cNvPr id="8" name="Rectangle 7"/>
          <p:cNvSpPr/>
          <p:nvPr/>
        </p:nvSpPr>
        <p:spPr>
          <a:xfrm>
            <a:off x="3396296" y="3094996"/>
            <a:ext cx="2290758" cy="54653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OS Services</a:t>
            </a:r>
            <a:endParaRPr lang="en-US" dirty="0"/>
          </a:p>
        </p:txBody>
      </p:sp>
      <p:sp>
        <p:nvSpPr>
          <p:cNvPr id="9" name="Rectangle 8"/>
          <p:cNvSpPr/>
          <p:nvPr/>
        </p:nvSpPr>
        <p:spPr>
          <a:xfrm>
            <a:off x="3390540" y="4276380"/>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Virtualized Instance</a:t>
            </a:r>
          </a:p>
        </p:txBody>
      </p:sp>
      <p:sp>
        <p:nvSpPr>
          <p:cNvPr id="10" name="Rectangle 9"/>
          <p:cNvSpPr/>
          <p:nvPr/>
        </p:nvSpPr>
        <p:spPr>
          <a:xfrm>
            <a:off x="3385290" y="4880709"/>
            <a:ext cx="2301765" cy="54653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Hardware</a:t>
            </a:r>
          </a:p>
        </p:txBody>
      </p:sp>
      <p:cxnSp>
        <p:nvCxnSpPr>
          <p:cNvPr id="12" name="Straight Connector 11"/>
          <p:cNvCxnSpPr/>
          <p:nvPr/>
        </p:nvCxnSpPr>
        <p:spPr>
          <a:xfrm>
            <a:off x="1786467" y="5799667"/>
            <a:ext cx="592666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a:stCxn id="10" idx="2"/>
          </p:cNvCxnSpPr>
          <p:nvPr/>
        </p:nvCxnSpPr>
        <p:spPr>
          <a:xfrm>
            <a:off x="4536171" y="5427249"/>
            <a:ext cx="496" cy="372419"/>
          </a:xfrm>
          <a:prstGeom prst="line">
            <a:avLst/>
          </a:prstGeom>
        </p:spPr>
        <p:style>
          <a:lnRef idx="3">
            <a:schemeClr val="accent2"/>
          </a:lnRef>
          <a:fillRef idx="0">
            <a:schemeClr val="accent2"/>
          </a:fillRef>
          <a:effectRef idx="2">
            <a:schemeClr val="accent2"/>
          </a:effectRef>
          <a:fontRef idx="minor">
            <a:schemeClr val="tx1"/>
          </a:fontRef>
        </p:style>
      </p:cxnSp>
      <p:sp>
        <p:nvSpPr>
          <p:cNvPr id="15" name="Oval 14"/>
          <p:cNvSpPr/>
          <p:nvPr/>
        </p:nvSpPr>
        <p:spPr>
          <a:xfrm>
            <a:off x="4366838" y="5702658"/>
            <a:ext cx="338667" cy="1940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6" name="TextBox 15"/>
          <p:cNvSpPr txBox="1"/>
          <p:nvPr/>
        </p:nvSpPr>
        <p:spPr>
          <a:xfrm>
            <a:off x="6163735" y="5253203"/>
            <a:ext cx="2082493" cy="369332"/>
          </a:xfrm>
          <a:prstGeom prst="rect">
            <a:avLst/>
          </a:prstGeom>
        </p:spPr>
        <p:txBody>
          <a:bodyPr wrap="none" rtlCol="0">
            <a:spAutoFit/>
          </a:bodyPr>
          <a:lstStyle/>
          <a:p>
            <a:r>
              <a:rPr lang="en-GB" dirty="0" smtClean="0">
                <a:solidFill>
                  <a:schemeClr val="bg1"/>
                </a:solidFill>
              </a:rPr>
              <a:t>High-speed network</a:t>
            </a:r>
          </a:p>
        </p:txBody>
      </p:sp>
      <p:sp>
        <p:nvSpPr>
          <p:cNvPr id="18" name="Left Brace 17"/>
          <p:cNvSpPr/>
          <p:nvPr/>
        </p:nvSpPr>
        <p:spPr>
          <a:xfrm>
            <a:off x="3108545" y="1914674"/>
            <a:ext cx="262759" cy="2315439"/>
          </a:xfrm>
          <a:prstGeom prst="leftBrace">
            <a:avLst>
              <a:gd name="adj1" fmla="val 8333"/>
              <a:gd name="adj2" fmla="val 49654"/>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9" name="Left Brace 18"/>
          <p:cNvSpPr/>
          <p:nvPr/>
        </p:nvSpPr>
        <p:spPr>
          <a:xfrm>
            <a:off x="3108437" y="4252014"/>
            <a:ext cx="262759" cy="1171903"/>
          </a:xfrm>
          <a:prstGeom prst="leftBrace">
            <a:avLst>
              <a:gd name="adj1" fmla="val 8333"/>
              <a:gd name="adj2" fmla="val 49654"/>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solidFill>
                <a:schemeClr val="bg1"/>
              </a:solidFill>
            </a:endParaRPr>
          </a:p>
        </p:txBody>
      </p:sp>
      <p:sp>
        <p:nvSpPr>
          <p:cNvPr id="20" name="Rectangle 19"/>
          <p:cNvSpPr/>
          <p:nvPr/>
        </p:nvSpPr>
        <p:spPr>
          <a:xfrm>
            <a:off x="1498600" y="4485118"/>
            <a:ext cx="1551920" cy="646331"/>
          </a:xfrm>
          <a:prstGeom prst="rect">
            <a:avLst/>
          </a:prstGeom>
        </p:spPr>
        <p:txBody>
          <a:bodyPr wrap="square">
            <a:spAutoFit/>
          </a:bodyPr>
          <a:lstStyle/>
          <a:p>
            <a:pPr algn="ctr"/>
            <a:r>
              <a:rPr lang="en-US" dirty="0" smtClean="0">
                <a:solidFill>
                  <a:schemeClr val="bg1"/>
                </a:solidFill>
              </a:rPr>
              <a:t>Amazon EC2</a:t>
            </a:r>
          </a:p>
          <a:p>
            <a:pPr algn="ctr"/>
            <a:r>
              <a:rPr lang="en-US" dirty="0" smtClean="0">
                <a:solidFill>
                  <a:schemeClr val="bg1"/>
                </a:solidFill>
              </a:rPr>
              <a:t>VMware</a:t>
            </a:r>
          </a:p>
        </p:txBody>
      </p:sp>
      <p:sp>
        <p:nvSpPr>
          <p:cNvPr id="26" name="TextBox 25"/>
          <p:cNvSpPr txBox="1"/>
          <p:nvPr/>
        </p:nvSpPr>
        <p:spPr>
          <a:xfrm>
            <a:off x="1671739" y="2660915"/>
            <a:ext cx="1436804" cy="646331"/>
          </a:xfrm>
          <a:prstGeom prst="rect">
            <a:avLst/>
          </a:prstGeom>
        </p:spPr>
        <p:txBody>
          <a:bodyPr wrap="none" rtlCol="0">
            <a:spAutoFit/>
          </a:bodyPr>
          <a:lstStyle/>
          <a:p>
            <a:pPr algn="ctr"/>
            <a:r>
              <a:rPr lang="en-GB" dirty="0" smtClean="0">
                <a:solidFill>
                  <a:schemeClr val="bg1"/>
                </a:solidFill>
              </a:rPr>
              <a:t>Your</a:t>
            </a:r>
            <a:br>
              <a:rPr lang="en-GB" dirty="0" smtClean="0">
                <a:solidFill>
                  <a:schemeClr val="bg1"/>
                </a:solidFill>
              </a:rPr>
            </a:br>
            <a:r>
              <a:rPr lang="en-GB" dirty="0" smtClean="0">
                <a:solidFill>
                  <a:schemeClr val="bg1"/>
                </a:solidFill>
              </a:rPr>
              <a:t>responsibility</a:t>
            </a:r>
          </a:p>
        </p:txBody>
      </p:sp>
    </p:spTree>
    <p:extLst>
      <p:ext uri="{BB962C8B-B14F-4D97-AF65-F5344CB8AC3E}">
        <p14:creationId xmlns:p14="http://schemas.microsoft.com/office/powerpoint/2010/main" val="16250316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Many Players in the Game</a:t>
            </a:r>
            <a:endParaRPr lang="en-GB" dirty="0"/>
          </a:p>
        </p:txBody>
      </p:sp>
      <p:sp>
        <p:nvSpPr>
          <p:cNvPr id="4" name="Content Placeholder 3"/>
          <p:cNvSpPr>
            <a:spLocks noGrp="1"/>
          </p:cNvSpPr>
          <p:nvPr>
            <p:ph idx="1"/>
          </p:nvPr>
        </p:nvSpPr>
        <p:spPr/>
        <p:txBody>
          <a:bodyPr>
            <a:normAutofit/>
          </a:bodyPr>
          <a:lstStyle/>
          <a:p>
            <a:r>
              <a:rPr lang="en-GB" dirty="0" smtClean="0"/>
              <a:t>To name a few</a:t>
            </a:r>
          </a:p>
          <a:p>
            <a:pPr lvl="1"/>
            <a:r>
              <a:rPr lang="en-GB" dirty="0" err="1" smtClean="0"/>
              <a:t>SaaS</a:t>
            </a:r>
            <a:r>
              <a:rPr lang="en-GB" dirty="0" smtClean="0"/>
              <a:t>: Microsoft, </a:t>
            </a:r>
            <a:r>
              <a:rPr lang="en-GB" dirty="0" err="1" smtClean="0"/>
              <a:t>Salesforce</a:t>
            </a:r>
            <a:r>
              <a:rPr lang="en-GB" dirty="0" smtClean="0"/>
              <a:t>, </a:t>
            </a:r>
            <a:r>
              <a:rPr lang="en-GB" dirty="0" err="1" smtClean="0"/>
              <a:t>Zimra</a:t>
            </a:r>
            <a:r>
              <a:rPr lang="en-GB" dirty="0" smtClean="0"/>
              <a:t>, Oracle, Cisco, Google Apps</a:t>
            </a:r>
          </a:p>
          <a:p>
            <a:pPr lvl="1"/>
            <a:r>
              <a:rPr lang="en-GB" dirty="0" err="1" smtClean="0"/>
              <a:t>PaaS</a:t>
            </a:r>
            <a:r>
              <a:rPr lang="en-GB" dirty="0" smtClean="0"/>
              <a:t>: Microsoft, Force.com, Spring Source, Google App Engine</a:t>
            </a:r>
          </a:p>
          <a:p>
            <a:pPr lvl="1"/>
            <a:r>
              <a:rPr lang="en-GB" dirty="0" err="1" smtClean="0"/>
              <a:t>IaaS</a:t>
            </a:r>
            <a:r>
              <a:rPr lang="en-GB" dirty="0" smtClean="0"/>
              <a:t>:  Amazon, IBM, VMware </a:t>
            </a:r>
          </a:p>
          <a:p>
            <a:r>
              <a:rPr lang="en-GB" dirty="0" smtClean="0"/>
              <a:t>Expect change, the cloud is just beginning…</a:t>
            </a:r>
          </a:p>
          <a:p>
            <a:r>
              <a:rPr lang="en-GB" dirty="0" smtClean="0"/>
              <a:t>In the future expect to see all large vendors riding the complete stack</a:t>
            </a:r>
            <a:endParaRPr lang="en-GB" dirty="0"/>
          </a:p>
        </p:txBody>
      </p:sp>
    </p:spTree>
    <p:extLst>
      <p:ext uri="{BB962C8B-B14F-4D97-AF65-F5344CB8AC3E}">
        <p14:creationId xmlns:p14="http://schemas.microsoft.com/office/powerpoint/2010/main" val="360330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Geo-Distributed Datacentres</a:t>
            </a:r>
            <a:endParaRPr lang="en-GB" dirty="0"/>
          </a:p>
        </p:txBody>
      </p:sp>
      <p:sp>
        <p:nvSpPr>
          <p:cNvPr id="7" name="Content Placeholder 6"/>
          <p:cNvSpPr>
            <a:spLocks noGrp="1"/>
          </p:cNvSpPr>
          <p:nvPr>
            <p:ph idx="1"/>
          </p:nvPr>
        </p:nvSpPr>
        <p:spPr>
          <a:xfrm>
            <a:off x="457200" y="4599251"/>
            <a:ext cx="8229600" cy="1556016"/>
          </a:xfrm>
        </p:spPr>
        <p:txBody>
          <a:bodyPr>
            <a:normAutofit/>
          </a:bodyPr>
          <a:lstStyle/>
          <a:p>
            <a:r>
              <a:rPr lang="en-GB" dirty="0" smtClean="0"/>
              <a:t>Larger vendors have proven track records for running services for large numbers of customers</a:t>
            </a:r>
          </a:p>
          <a:p>
            <a:pPr lvl="1"/>
            <a:r>
              <a:rPr lang="en-GB" dirty="0" smtClean="0"/>
              <a:t>Hosted in their own datacentres</a:t>
            </a:r>
            <a:endParaRPr lang="en-GB" dirty="0"/>
          </a:p>
        </p:txBody>
      </p:sp>
      <p:pic>
        <p:nvPicPr>
          <p:cNvPr id="6" name="Picture 2" descr="C:\Program Files\Microsoft Resource DVD Artwork\DVD_ART\Artwork_Imagery\Shapes and Graphics\Map Globe\lt blue world map.png"/>
          <p:cNvPicPr>
            <a:picLocks noChangeAspect="1" noChangeArrowheads="1"/>
          </p:cNvPicPr>
          <p:nvPr/>
        </p:nvPicPr>
        <p:blipFill>
          <a:blip r:embed="rId2" cstate="print"/>
          <a:stretch>
            <a:fillRect/>
          </a:stretch>
        </p:blipFill>
        <p:spPr bwMode="auto">
          <a:xfrm>
            <a:off x="-14152" y="1028037"/>
            <a:ext cx="9144000" cy="4043497"/>
          </a:xfrm>
          <a:prstGeom prst="rect">
            <a:avLst/>
          </a:prstGeom>
          <a:noFill/>
          <a:ln>
            <a:noFill/>
          </a:ln>
          <a:effectLst/>
        </p:spPr>
      </p:pic>
    </p:spTree>
    <p:extLst>
      <p:ext uri="{BB962C8B-B14F-4D97-AF65-F5344CB8AC3E}">
        <p14:creationId xmlns:p14="http://schemas.microsoft.com/office/powerpoint/2010/main" val="2597786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normAutofit fontScale="90000"/>
          </a:bodyPr>
          <a:lstStyle/>
          <a:p>
            <a:r>
              <a:rPr lang="en-GB" dirty="0" smtClean="0"/>
              <a:t>Cloud Computing</a:t>
            </a:r>
            <a:br>
              <a:rPr lang="en-GB" dirty="0" smtClean="0"/>
            </a:br>
            <a:r>
              <a:rPr lang="en-GB" dirty="0" smtClean="0"/>
              <a:t>Is it right for you?</a:t>
            </a:r>
            <a:endParaRPr lang="en-US" dirty="0"/>
          </a:p>
        </p:txBody>
      </p:sp>
      <p:sp>
        <p:nvSpPr>
          <p:cNvPr id="11" name="Subtitle 10"/>
          <p:cNvSpPr>
            <a:spLocks noGrp="1"/>
          </p:cNvSpPr>
          <p:nvPr>
            <p:ph type="subTitle" idx="1"/>
          </p:nvPr>
        </p:nvSpPr>
        <p:spPr/>
        <p:txBody>
          <a:bodyPr/>
          <a:lstStyle/>
          <a:p>
            <a:r>
              <a:rPr lang="en-GB" smtClean="0"/>
              <a:t>John Craddock     johncra@xtseminars.co.uk</a:t>
            </a:r>
          </a:p>
          <a:p>
            <a:endParaRPr lang="en-US" dirty="0"/>
          </a:p>
        </p:txBody>
      </p:sp>
      <p:pic>
        <p:nvPicPr>
          <p:cNvPr id="12" name="Picture 11" descr="XTSeminars.wmf"/>
          <p:cNvPicPr>
            <a:picLocks noChangeAspect="1"/>
          </p:cNvPicPr>
          <p:nvPr/>
        </p:nvPicPr>
        <p:blipFill>
          <a:blip r:embed="rId2" cstate="print"/>
          <a:stretch>
            <a:fillRect/>
          </a:stretch>
        </p:blipFill>
        <p:spPr>
          <a:xfrm>
            <a:off x="3275856" y="4893030"/>
            <a:ext cx="2500298" cy="408178"/>
          </a:xfrm>
          <a:prstGeom prst="rect">
            <a:avLst/>
          </a:prstGeom>
        </p:spPr>
      </p:pic>
    </p:spTree>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67252" y="2065843"/>
            <a:ext cx="6038383" cy="1938992"/>
          </a:xfrm>
          <a:prstGeom prst="rect">
            <a:avLst/>
          </a:prstGeom>
        </p:spPr>
        <p:txBody>
          <a:bodyPr wrap="none" rtlCol="0">
            <a:spAutoFit/>
          </a:bodyPr>
          <a:lstStyle/>
          <a:p>
            <a:pPr algn="ctr"/>
            <a:r>
              <a:rPr lang="en-GB" sz="4000" dirty="0" smtClean="0">
                <a:solidFill>
                  <a:schemeClr val="bg1"/>
                </a:solidFill>
              </a:rPr>
              <a:t>An example of </a:t>
            </a:r>
            <a:r>
              <a:rPr lang="en-GB" sz="4000" dirty="0" err="1" smtClean="0">
                <a:solidFill>
                  <a:schemeClr val="bg1"/>
                </a:solidFill>
              </a:rPr>
              <a:t>SaaS</a:t>
            </a:r>
            <a:endParaRPr lang="en-GB" sz="4000" dirty="0" smtClean="0">
              <a:solidFill>
                <a:schemeClr val="bg1"/>
              </a:solidFill>
            </a:endParaRPr>
          </a:p>
          <a:p>
            <a:pPr algn="ctr"/>
            <a:r>
              <a:rPr lang="en-GB" sz="4000" dirty="0" smtClean="0">
                <a:solidFill>
                  <a:schemeClr val="bg1"/>
                </a:solidFill>
              </a:rPr>
              <a:t>Let’s look at Microsoft BPOS</a:t>
            </a:r>
          </a:p>
          <a:p>
            <a:pPr algn="ctr"/>
            <a:endParaRPr lang="en-GB" sz="4000" dirty="0" smtClean="0">
              <a:solidFill>
                <a:schemeClr val="bg1"/>
              </a:solidFill>
            </a:endParaRPr>
          </a:p>
        </p:txBody>
      </p:sp>
    </p:spTree>
    <p:extLst>
      <p:ext uri="{BB962C8B-B14F-4D97-AF65-F5344CB8AC3E}">
        <p14:creationId xmlns:p14="http://schemas.microsoft.com/office/powerpoint/2010/main" val="322201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smtClean="0"/>
              <a:t>Microsoft Business Productivity Online Suite (BPOS) </a:t>
            </a:r>
            <a:endParaRPr lang="en-GB" sz="3600" dirty="0"/>
          </a:p>
        </p:txBody>
      </p:sp>
      <p:sp>
        <p:nvSpPr>
          <p:cNvPr id="3" name="Content Placeholder 2"/>
          <p:cNvSpPr>
            <a:spLocks noGrp="1"/>
          </p:cNvSpPr>
          <p:nvPr>
            <p:ph idx="1"/>
          </p:nvPr>
        </p:nvSpPr>
        <p:spPr>
          <a:xfrm>
            <a:off x="457200" y="5675311"/>
            <a:ext cx="8229600" cy="826031"/>
          </a:xfrm>
        </p:spPr>
        <p:txBody>
          <a:bodyPr>
            <a:normAutofit fontScale="92500" lnSpcReduction="10000"/>
          </a:bodyPr>
          <a:lstStyle/>
          <a:p>
            <a:r>
              <a:rPr lang="en-GB" dirty="0" smtClean="0"/>
              <a:t>Two service offerings BPOS Standard and BPOS dedicated</a:t>
            </a:r>
            <a:endParaRPr lang="en-GB" dirty="0"/>
          </a:p>
        </p:txBody>
      </p:sp>
      <p:pic>
        <p:nvPicPr>
          <p:cNvPr id="23" name="Picture 2" descr="C:\Users\v-szehm\Pictures\DVD_ART36\Artwork_Imagery\Shapes\Connectors\connector stars - green 4.png"/>
          <p:cNvPicPr>
            <a:picLocks noChangeAspect="1" noChangeArrowheads="1"/>
          </p:cNvPicPr>
          <p:nvPr/>
        </p:nvPicPr>
        <p:blipFill>
          <a:blip r:embed="rId2" cstate="print"/>
          <a:srcRect/>
          <a:stretch>
            <a:fillRect/>
          </a:stretch>
        </p:blipFill>
        <p:spPr bwMode="auto">
          <a:xfrm>
            <a:off x="3106983" y="1930762"/>
            <a:ext cx="3225079" cy="3232015"/>
          </a:xfrm>
          <a:prstGeom prst="rect">
            <a:avLst/>
          </a:prstGeom>
          <a:noFill/>
        </p:spPr>
      </p:pic>
      <p:pic>
        <p:nvPicPr>
          <p:cNvPr id="24" name="Picture 7" descr="shadow bar"/>
          <p:cNvPicPr>
            <a:picLocks noChangeAspect="1" noChangeArrowheads="1"/>
          </p:cNvPicPr>
          <p:nvPr/>
        </p:nvPicPr>
        <p:blipFill>
          <a:blip r:embed="rId3" cstate="print"/>
          <a:srcRect/>
          <a:stretch>
            <a:fillRect/>
          </a:stretch>
        </p:blipFill>
        <p:spPr bwMode="auto">
          <a:xfrm>
            <a:off x="4744066" y="1278901"/>
            <a:ext cx="4014019" cy="1317543"/>
          </a:xfrm>
          <a:prstGeom prst="rect">
            <a:avLst/>
          </a:prstGeom>
          <a:noFill/>
          <a:ln w="9525">
            <a:noFill/>
            <a:miter lim="800000"/>
            <a:headEnd/>
            <a:tailEnd/>
          </a:ln>
        </p:spPr>
      </p:pic>
      <p:pic>
        <p:nvPicPr>
          <p:cNvPr id="25" name="Picture 7" descr="shadow bar"/>
          <p:cNvPicPr>
            <a:picLocks noChangeAspect="1" noChangeArrowheads="1"/>
          </p:cNvPicPr>
          <p:nvPr/>
        </p:nvPicPr>
        <p:blipFill>
          <a:blip r:embed="rId3" cstate="print">
            <a:duotone>
              <a:prstClr val="black"/>
              <a:schemeClr val="accent3">
                <a:lumMod val="50000"/>
                <a:tint val="45000"/>
                <a:satMod val="400000"/>
              </a:schemeClr>
            </a:duotone>
          </a:blip>
          <a:srcRect/>
          <a:stretch>
            <a:fillRect/>
          </a:stretch>
        </p:blipFill>
        <p:spPr bwMode="auto">
          <a:xfrm>
            <a:off x="280514" y="1253499"/>
            <a:ext cx="4014019" cy="1317543"/>
          </a:xfrm>
          <a:prstGeom prst="rect">
            <a:avLst/>
          </a:prstGeom>
          <a:noFill/>
          <a:ln w="9525">
            <a:noFill/>
            <a:miter lim="800000"/>
            <a:headEnd/>
            <a:tailEnd/>
          </a:ln>
        </p:spPr>
      </p:pic>
      <p:grpSp>
        <p:nvGrpSpPr>
          <p:cNvPr id="26" name="Group 31"/>
          <p:cNvGrpSpPr/>
          <p:nvPr/>
        </p:nvGrpSpPr>
        <p:grpSpPr>
          <a:xfrm>
            <a:off x="3704758" y="2542609"/>
            <a:ext cx="1779270" cy="1779271"/>
            <a:chOff x="3591700" y="2551473"/>
            <a:chExt cx="1779270" cy="1779270"/>
          </a:xfrm>
        </p:grpSpPr>
        <p:pic>
          <p:nvPicPr>
            <p:cNvPr id="27" name="Picture 3" descr="C:\Users\v-szehm\Pictures\DVD_ART36\Artwork_Imagery\Shapes\Clear glass shapes\small circle glass shape.png"/>
            <p:cNvPicPr>
              <a:picLocks noChangeAspect="1" noChangeArrowheads="1"/>
            </p:cNvPicPr>
            <p:nvPr/>
          </p:nvPicPr>
          <p:blipFill>
            <a:blip r:embed="rId4" cstate="print"/>
            <a:srcRect/>
            <a:stretch>
              <a:fillRect/>
            </a:stretch>
          </p:blipFill>
          <p:spPr bwMode="auto">
            <a:xfrm>
              <a:off x="3591700" y="2551473"/>
              <a:ext cx="1779270" cy="1779270"/>
            </a:xfrm>
            <a:prstGeom prst="rect">
              <a:avLst/>
            </a:prstGeom>
            <a:noFill/>
          </p:spPr>
        </p:pic>
        <p:sp>
          <p:nvSpPr>
            <p:cNvPr id="28" name="TextBox 27"/>
            <p:cNvSpPr txBox="1"/>
            <p:nvPr/>
          </p:nvSpPr>
          <p:spPr>
            <a:xfrm>
              <a:off x="3861903" y="2983908"/>
              <a:ext cx="1238865" cy="914400"/>
            </a:xfrm>
            <a:prstGeom prst="rect">
              <a:avLst/>
            </a:prstGeom>
          </p:spPr>
          <p:txBody>
            <a:bodyPr vert="horz" wrap="square" lIns="0" tIns="0" rIns="0" bIns="0" rtlCol="0" anchor="ctr">
              <a:noAutofit/>
            </a:bodyPr>
            <a:lstStyle/>
            <a:p>
              <a:pPr marR="0" algn="ctr" defTabSz="914363" rtl="0" eaLnBrk="1" fontAlgn="auto" latinLnBrk="0" hangingPunct="1">
                <a:lnSpc>
                  <a:spcPct val="90000"/>
                </a:lnSpc>
                <a:spcBef>
                  <a:spcPts val="0"/>
                </a:spcBef>
                <a:spcAft>
                  <a:spcPts val="600"/>
                </a:spcAft>
                <a:buClrTx/>
                <a:buSzPct val="80000"/>
                <a:tabLst/>
              </a:pPr>
              <a:r>
                <a:rPr kumimoji="0" lang="en-US" sz="2800" b="0" i="0" u="none" strike="noStrike" kern="1200" cap="none" spc="0" normalizeH="0" baseline="0" noProof="0" dirty="0" smtClean="0">
                  <a:ln>
                    <a:noFill/>
                  </a:ln>
                  <a:solidFill>
                    <a:srgbClr val="FFFFFF"/>
                  </a:solidFill>
                  <a:effectLst/>
                  <a:uLnTx/>
                  <a:uFillTx/>
                  <a:latin typeface="Tahoma" pitchFamily="34" charset="0"/>
                  <a:ea typeface="Tahoma" pitchFamily="34" charset="0"/>
                  <a:cs typeface="Tahoma" pitchFamily="34" charset="0"/>
                </a:rPr>
                <a:t>BPOS</a:t>
              </a:r>
            </a:p>
          </p:txBody>
        </p:sp>
      </p:grpSp>
      <p:pic>
        <p:nvPicPr>
          <p:cNvPr id="29" name="Picture 3" descr="C:\Users\v-szehm\Pictures\DVD_ART36\Logos\SharePoint Online\SharePoint Online logo r.png"/>
          <p:cNvPicPr>
            <a:picLocks noChangeAspect="1" noChangeArrowheads="1"/>
          </p:cNvPicPr>
          <p:nvPr/>
        </p:nvPicPr>
        <p:blipFill>
          <a:blip r:embed="rId5" cstate="print"/>
          <a:srcRect/>
          <a:stretch>
            <a:fillRect/>
          </a:stretch>
        </p:blipFill>
        <p:spPr bwMode="auto">
          <a:xfrm>
            <a:off x="5447072" y="1539037"/>
            <a:ext cx="2782389" cy="437331"/>
          </a:xfrm>
          <a:prstGeom prst="rect">
            <a:avLst/>
          </a:prstGeom>
          <a:noFill/>
        </p:spPr>
      </p:pic>
      <p:pic>
        <p:nvPicPr>
          <p:cNvPr id="30" name="Picture 7" descr="C:\Users\v-szehm\Pictures\DVD_ART36\Logos\Microsoft Office 2007 - all products\Office Communications Online\Office Communications Online logo hr.png"/>
          <p:cNvPicPr>
            <a:picLocks noChangeAspect="1" noChangeArrowheads="1"/>
          </p:cNvPicPr>
          <p:nvPr/>
        </p:nvPicPr>
        <p:blipFill>
          <a:blip r:embed="rId6" cstate="print"/>
          <a:srcRect/>
          <a:stretch>
            <a:fillRect/>
          </a:stretch>
        </p:blipFill>
        <p:spPr bwMode="auto">
          <a:xfrm>
            <a:off x="5102948" y="4680030"/>
            <a:ext cx="3535113" cy="393137"/>
          </a:xfrm>
          <a:prstGeom prst="rect">
            <a:avLst/>
          </a:prstGeom>
          <a:noFill/>
        </p:spPr>
      </p:pic>
      <p:sp>
        <p:nvSpPr>
          <p:cNvPr id="31" name="TextBox 30"/>
          <p:cNvSpPr txBox="1"/>
          <p:nvPr/>
        </p:nvSpPr>
        <p:spPr>
          <a:xfrm>
            <a:off x="1499691" y="1752020"/>
            <a:ext cx="2138245" cy="914400"/>
          </a:xfrm>
          <a:prstGeom prst="rect">
            <a:avLst/>
          </a:prstGeom>
        </p:spPr>
        <p:txBody>
          <a:bodyPr vert="horz" wrap="square" lIns="0" tIns="0" rIns="0" bIns="0" rtlCol="0" anchor="ctr">
            <a:noAutofit/>
          </a:bodyPr>
          <a:lstStyle/>
          <a:p>
            <a:pPr marR="0" algn="ctr" defTabSz="914363" rtl="0" eaLnBrk="1" fontAlgn="auto" latinLnBrk="0" hangingPunct="1">
              <a:lnSpc>
                <a:spcPct val="90000"/>
              </a:lnSpc>
              <a:spcBef>
                <a:spcPts val="0"/>
              </a:spcBef>
              <a:spcAft>
                <a:spcPts val="600"/>
              </a:spcAft>
              <a:buClrTx/>
              <a:buSzPct val="80000"/>
              <a:tabLst/>
            </a:pPr>
            <a:r>
              <a:rPr kumimoji="0" lang="en-US" b="0" i="1" u="none" strike="noStrike" kern="1200" cap="none" spc="0" normalizeH="0" baseline="0" noProof="0" dirty="0" smtClean="0">
                <a:ln>
                  <a:noFill/>
                </a:ln>
                <a:solidFill>
                  <a:schemeClr val="bg1"/>
                </a:solidFill>
                <a:effectLst/>
                <a:uLnTx/>
                <a:uFillTx/>
                <a:latin typeface="Tahoma" pitchFamily="34" charset="0"/>
                <a:ea typeface="Tahoma" pitchFamily="34" charset="0"/>
                <a:cs typeface="Tahoma" pitchFamily="34" charset="0"/>
              </a:rPr>
              <a:t>Enterprise Email</a:t>
            </a:r>
          </a:p>
        </p:txBody>
      </p:sp>
      <p:sp>
        <p:nvSpPr>
          <p:cNvPr id="32" name="TextBox 31"/>
          <p:cNvSpPr txBox="1"/>
          <p:nvPr/>
        </p:nvSpPr>
        <p:spPr>
          <a:xfrm>
            <a:off x="5811027" y="1765407"/>
            <a:ext cx="2138245" cy="914400"/>
          </a:xfrm>
          <a:prstGeom prst="rect">
            <a:avLst/>
          </a:prstGeom>
        </p:spPr>
        <p:txBody>
          <a:bodyPr vert="horz" wrap="square" lIns="0" tIns="0" rIns="0" bIns="0" rtlCol="0" anchor="ctr">
            <a:noAutofit/>
          </a:bodyPr>
          <a:lstStyle/>
          <a:p>
            <a:pPr marR="0" algn="ctr" defTabSz="914363" rtl="0" eaLnBrk="1" fontAlgn="auto" latinLnBrk="0" hangingPunct="1">
              <a:lnSpc>
                <a:spcPct val="90000"/>
              </a:lnSpc>
              <a:spcBef>
                <a:spcPts val="0"/>
              </a:spcBef>
              <a:spcAft>
                <a:spcPts val="600"/>
              </a:spcAft>
              <a:buClrTx/>
              <a:buSzPct val="80000"/>
              <a:tabLst/>
            </a:pPr>
            <a:r>
              <a:rPr kumimoji="0" lang="en-US" b="0" i="1" u="none" strike="noStrike" kern="1200" cap="none" spc="0" normalizeH="0" baseline="0" noProof="0" dirty="0" smtClean="0">
                <a:ln>
                  <a:noFill/>
                </a:ln>
                <a:solidFill>
                  <a:schemeClr val="bg1"/>
                </a:solidFill>
                <a:effectLst/>
                <a:uLnTx/>
                <a:uFillTx/>
                <a:latin typeface="Tahoma" pitchFamily="34" charset="0"/>
                <a:ea typeface="Tahoma" pitchFamily="34" charset="0"/>
                <a:cs typeface="Tahoma" pitchFamily="34" charset="0"/>
              </a:rPr>
              <a:t>Team Collaboration</a:t>
            </a:r>
          </a:p>
        </p:txBody>
      </p:sp>
      <p:grpSp>
        <p:nvGrpSpPr>
          <p:cNvPr id="33" name="Group 32"/>
          <p:cNvGrpSpPr/>
          <p:nvPr/>
        </p:nvGrpSpPr>
        <p:grpSpPr>
          <a:xfrm>
            <a:off x="312434" y="4343460"/>
            <a:ext cx="4014019" cy="1381240"/>
            <a:chOff x="634180" y="4950455"/>
            <a:chExt cx="4014019" cy="1381240"/>
          </a:xfrm>
        </p:grpSpPr>
        <p:pic>
          <p:nvPicPr>
            <p:cNvPr id="34" name="Picture 7" descr="shadow bar"/>
            <p:cNvPicPr>
              <a:picLocks noChangeAspect="1" noChangeArrowheads="1"/>
            </p:cNvPicPr>
            <p:nvPr/>
          </p:nvPicPr>
          <p:blipFill>
            <a:blip r:embed="rId3" cstate="print"/>
            <a:srcRect/>
            <a:stretch>
              <a:fillRect/>
            </a:stretch>
          </p:blipFill>
          <p:spPr bwMode="auto">
            <a:xfrm>
              <a:off x="634180" y="4950455"/>
              <a:ext cx="4014019" cy="1317542"/>
            </a:xfrm>
            <a:prstGeom prst="rect">
              <a:avLst/>
            </a:prstGeom>
            <a:noFill/>
            <a:ln w="9525">
              <a:noFill/>
              <a:miter lim="800000"/>
              <a:headEnd/>
              <a:tailEnd/>
            </a:ln>
          </p:spPr>
        </p:pic>
        <p:pic>
          <p:nvPicPr>
            <p:cNvPr id="35" name="Picture 6" descr="C:\Users\v-szehm\Pictures\DVD_ART36\Logos\Microsoft Office Live\Office Live Meeting\Office Live Meeting logo r.png"/>
            <p:cNvPicPr>
              <a:picLocks noChangeAspect="1" noChangeArrowheads="1"/>
            </p:cNvPicPr>
            <p:nvPr/>
          </p:nvPicPr>
          <p:blipFill>
            <a:blip r:embed="rId7" cstate="print"/>
            <a:srcRect/>
            <a:stretch>
              <a:fillRect/>
            </a:stretch>
          </p:blipFill>
          <p:spPr bwMode="auto">
            <a:xfrm>
              <a:off x="1051821" y="5171767"/>
              <a:ext cx="3077727" cy="543487"/>
            </a:xfrm>
            <a:prstGeom prst="rect">
              <a:avLst/>
            </a:prstGeom>
            <a:noFill/>
          </p:spPr>
        </p:pic>
        <p:sp>
          <p:nvSpPr>
            <p:cNvPr id="36" name="TextBox 35"/>
            <p:cNvSpPr txBox="1"/>
            <p:nvPr/>
          </p:nvSpPr>
          <p:spPr>
            <a:xfrm>
              <a:off x="1475113" y="5417295"/>
              <a:ext cx="2138245" cy="914400"/>
            </a:xfrm>
            <a:prstGeom prst="rect">
              <a:avLst/>
            </a:prstGeom>
          </p:spPr>
          <p:txBody>
            <a:bodyPr vert="horz" wrap="square" lIns="0" tIns="0" rIns="0" bIns="0" rtlCol="0" anchor="ctr">
              <a:noAutofit/>
            </a:bodyPr>
            <a:lstStyle/>
            <a:p>
              <a:pPr marR="0" algn="ctr" defTabSz="914363" rtl="0" eaLnBrk="1" fontAlgn="auto" latinLnBrk="0" hangingPunct="1">
                <a:lnSpc>
                  <a:spcPct val="90000"/>
                </a:lnSpc>
                <a:spcBef>
                  <a:spcPts val="0"/>
                </a:spcBef>
                <a:spcAft>
                  <a:spcPts val="600"/>
                </a:spcAft>
                <a:buClrTx/>
                <a:buSzPct val="80000"/>
                <a:tabLst/>
              </a:pPr>
              <a:r>
                <a:rPr kumimoji="0" lang="en-US" b="0" i="1" u="none" strike="noStrike" kern="1200" cap="none" spc="0" normalizeH="0" baseline="0" noProof="0" dirty="0" smtClean="0">
                  <a:ln>
                    <a:noFill/>
                  </a:ln>
                  <a:solidFill>
                    <a:srgbClr val="FFFFFF"/>
                  </a:solidFill>
                  <a:effectLst/>
                  <a:uLnTx/>
                  <a:uFillTx/>
                  <a:latin typeface="Tahoma" pitchFamily="34" charset="0"/>
                  <a:ea typeface="Tahoma" pitchFamily="34" charset="0"/>
                  <a:cs typeface="Tahoma" pitchFamily="34" charset="0"/>
                </a:rPr>
                <a:t>Web Conferencing</a:t>
              </a:r>
            </a:p>
          </p:txBody>
        </p:sp>
      </p:grpSp>
      <p:grpSp>
        <p:nvGrpSpPr>
          <p:cNvPr id="37" name="Group 36"/>
          <p:cNvGrpSpPr/>
          <p:nvPr/>
        </p:nvGrpSpPr>
        <p:grpSpPr>
          <a:xfrm>
            <a:off x="4906298" y="4355496"/>
            <a:ext cx="4014019" cy="1341915"/>
            <a:chOff x="4896464" y="4994700"/>
            <a:chExt cx="4014019" cy="1341915"/>
          </a:xfrm>
        </p:grpSpPr>
        <p:pic>
          <p:nvPicPr>
            <p:cNvPr id="38" name="Picture 7" descr="shadow bar"/>
            <p:cNvPicPr>
              <a:picLocks noChangeAspect="1" noChangeArrowheads="1"/>
            </p:cNvPicPr>
            <p:nvPr/>
          </p:nvPicPr>
          <p:blipFill>
            <a:blip r:embed="rId3" cstate="print"/>
            <a:srcRect/>
            <a:stretch>
              <a:fillRect/>
            </a:stretch>
          </p:blipFill>
          <p:spPr bwMode="auto">
            <a:xfrm>
              <a:off x="4896464" y="4994700"/>
              <a:ext cx="4014019" cy="1317542"/>
            </a:xfrm>
            <a:prstGeom prst="rect">
              <a:avLst/>
            </a:prstGeom>
            <a:noFill/>
            <a:ln w="9525">
              <a:noFill/>
              <a:miter lim="800000"/>
              <a:headEnd/>
              <a:tailEnd/>
            </a:ln>
          </p:spPr>
        </p:pic>
        <p:sp>
          <p:nvSpPr>
            <p:cNvPr id="39" name="TextBox 38"/>
            <p:cNvSpPr txBox="1"/>
            <p:nvPr/>
          </p:nvSpPr>
          <p:spPr>
            <a:xfrm>
              <a:off x="5557250" y="5422215"/>
              <a:ext cx="2796989" cy="914400"/>
            </a:xfrm>
            <a:prstGeom prst="rect">
              <a:avLst/>
            </a:prstGeom>
          </p:spPr>
          <p:txBody>
            <a:bodyPr vert="horz" wrap="square" lIns="0" tIns="0" rIns="0" bIns="0" rtlCol="0" anchor="ctr">
              <a:noAutofit/>
            </a:bodyPr>
            <a:lstStyle/>
            <a:p>
              <a:pPr marR="0" algn="ctr" defTabSz="914363" rtl="0" eaLnBrk="1" fontAlgn="auto" latinLnBrk="0" hangingPunct="1">
                <a:lnSpc>
                  <a:spcPct val="90000"/>
                </a:lnSpc>
                <a:spcBef>
                  <a:spcPts val="0"/>
                </a:spcBef>
                <a:spcAft>
                  <a:spcPts val="600"/>
                </a:spcAft>
                <a:buClrTx/>
                <a:buSzPct val="80000"/>
                <a:tabLst/>
              </a:pPr>
              <a:r>
                <a:rPr kumimoji="0" lang="en-US" b="0" i="1" u="none" strike="noStrike" kern="1200" cap="none" spc="0" normalizeH="0" baseline="0" noProof="0" dirty="0" smtClean="0">
                  <a:ln>
                    <a:noFill/>
                  </a:ln>
                  <a:solidFill>
                    <a:srgbClr val="FFFFFF"/>
                  </a:solidFill>
                  <a:effectLst/>
                  <a:uLnTx/>
                  <a:uFillTx/>
                  <a:latin typeface="Tahoma" pitchFamily="34" charset="0"/>
                  <a:ea typeface="Tahoma" pitchFamily="34" charset="0"/>
                  <a:cs typeface="Tahoma" pitchFamily="34" charset="0"/>
                </a:rPr>
                <a:t>Real-time Communications</a:t>
              </a:r>
            </a:p>
          </p:txBody>
        </p:sp>
      </p:grpSp>
      <p:pic>
        <p:nvPicPr>
          <p:cNvPr id="40" name="Picture 4" descr="C:\Users\tobrien\Desktop\MediaBin_Items_1\Exchange-online_bL_r.png"/>
          <p:cNvPicPr>
            <a:picLocks noChangeAspect="1" noChangeArrowheads="1"/>
          </p:cNvPicPr>
          <p:nvPr/>
        </p:nvPicPr>
        <p:blipFill>
          <a:blip r:embed="rId8" cstate="print"/>
          <a:stretch>
            <a:fillRect/>
          </a:stretch>
        </p:blipFill>
        <p:spPr bwMode="auto">
          <a:xfrm>
            <a:off x="1327360" y="1491659"/>
            <a:ext cx="2454014" cy="497488"/>
          </a:xfrm>
          <a:prstGeom prst="rect">
            <a:avLst/>
          </a:prstGeom>
          <a:noFill/>
          <a:ln>
            <a:noFill/>
          </a:ln>
        </p:spPr>
      </p:pic>
      <p:sp>
        <p:nvSpPr>
          <p:cNvPr id="41" name="Rectangle 40"/>
          <p:cNvSpPr/>
          <p:nvPr/>
        </p:nvSpPr>
        <p:spPr>
          <a:xfrm>
            <a:off x="296607" y="2592232"/>
            <a:ext cx="2102464" cy="1169551"/>
          </a:xfrm>
          <a:prstGeom prst="rect">
            <a:avLst/>
          </a:prstGeom>
        </p:spPr>
        <p:txBody>
          <a:bodyPr wrap="square">
            <a:spAutoFit/>
          </a:bodyPr>
          <a:lstStyle/>
          <a:p>
            <a:pPr algn="ctr"/>
            <a:r>
              <a:rPr lang="en-US" sz="1400" b="1" i="1" spc="140" dirty="0">
                <a:solidFill>
                  <a:schemeClr val="bg1"/>
                </a:solidFill>
                <a:latin typeface="Tahoma" pitchFamily="34" charset="0"/>
                <a:ea typeface="Tahoma" pitchFamily="34" charset="0"/>
                <a:cs typeface="Tahoma" pitchFamily="34" charset="0"/>
              </a:rPr>
              <a:t>Hosted and managed by Microsoft in Microsoft Data </a:t>
            </a:r>
            <a:r>
              <a:rPr lang="en-US" sz="1400" b="1" i="1" spc="140" dirty="0" smtClean="0">
                <a:solidFill>
                  <a:schemeClr val="bg1"/>
                </a:solidFill>
                <a:latin typeface="Tahoma" pitchFamily="34" charset="0"/>
                <a:ea typeface="Tahoma" pitchFamily="34" charset="0"/>
                <a:cs typeface="Tahoma" pitchFamily="34" charset="0"/>
              </a:rPr>
              <a:t>Centers. </a:t>
            </a:r>
            <a:endParaRPr lang="en-US" sz="1400" b="1" i="1" spc="140" dirty="0">
              <a:solidFill>
                <a:schemeClr val="bg1"/>
              </a:solidFill>
              <a:latin typeface="Tahoma" pitchFamily="34" charset="0"/>
              <a:ea typeface="Tahoma" pitchFamily="34" charset="0"/>
              <a:cs typeface="Tahoma" pitchFamily="34" charset="0"/>
            </a:endParaRPr>
          </a:p>
        </p:txBody>
      </p:sp>
      <p:sp>
        <p:nvSpPr>
          <p:cNvPr id="42" name="Rectangle 41"/>
          <p:cNvSpPr/>
          <p:nvPr/>
        </p:nvSpPr>
        <p:spPr>
          <a:xfrm>
            <a:off x="7039897" y="2783479"/>
            <a:ext cx="1740310" cy="954107"/>
          </a:xfrm>
          <a:prstGeom prst="rect">
            <a:avLst/>
          </a:prstGeom>
        </p:spPr>
        <p:txBody>
          <a:bodyPr wrap="square">
            <a:spAutoFit/>
          </a:bodyPr>
          <a:lstStyle/>
          <a:p>
            <a:pPr algn="ctr"/>
            <a:r>
              <a:rPr lang="en-US" sz="1400" b="1" i="1" spc="140" dirty="0">
                <a:solidFill>
                  <a:schemeClr val="bg1"/>
                </a:solidFill>
                <a:latin typeface="Tahoma" pitchFamily="34" charset="0"/>
                <a:ea typeface="Tahoma" pitchFamily="34" charset="0"/>
                <a:cs typeface="Tahoma" pitchFamily="34" charset="0"/>
              </a:rPr>
              <a:t>Runs on </a:t>
            </a:r>
            <a:r>
              <a:rPr lang="en-US" sz="1400" b="1" i="1" spc="140" dirty="0" smtClean="0">
                <a:solidFill>
                  <a:schemeClr val="bg1"/>
                </a:solidFill>
                <a:latin typeface="Tahoma" pitchFamily="34" charset="0"/>
                <a:ea typeface="Tahoma" pitchFamily="34" charset="0"/>
                <a:cs typeface="Tahoma" pitchFamily="34" charset="0"/>
              </a:rPr>
              <a:t>PCs, </a:t>
            </a:r>
            <a:r>
              <a:rPr lang="en-US" sz="1400" b="1" i="1" spc="140" dirty="0">
                <a:solidFill>
                  <a:schemeClr val="bg1"/>
                </a:solidFill>
                <a:latin typeface="Tahoma" pitchFamily="34" charset="0"/>
                <a:ea typeface="Tahoma" pitchFamily="34" charset="0"/>
                <a:cs typeface="Tahoma" pitchFamily="34" charset="0"/>
              </a:rPr>
              <a:t>smart phones and </a:t>
            </a:r>
            <a:r>
              <a:rPr lang="en-US" sz="1400" b="1" i="1" spc="140" dirty="0" smtClean="0">
                <a:solidFill>
                  <a:schemeClr val="bg1"/>
                </a:solidFill>
                <a:latin typeface="Tahoma" pitchFamily="34" charset="0"/>
                <a:ea typeface="Tahoma" pitchFamily="34" charset="0"/>
                <a:cs typeface="Tahoma" pitchFamily="34" charset="0"/>
              </a:rPr>
              <a:t>web </a:t>
            </a:r>
            <a:r>
              <a:rPr lang="en-US" sz="1400" b="1" i="1" spc="140" dirty="0">
                <a:solidFill>
                  <a:schemeClr val="bg1"/>
                </a:solidFill>
                <a:latin typeface="Tahoma" pitchFamily="34" charset="0"/>
                <a:ea typeface="Tahoma" pitchFamily="34" charset="0"/>
                <a:cs typeface="Tahoma" pitchFamily="34" charset="0"/>
              </a:rPr>
              <a:t>browsers.</a:t>
            </a:r>
          </a:p>
        </p:txBody>
      </p:sp>
    </p:spTree>
    <p:extLst>
      <p:ext uri="{BB962C8B-B14F-4D97-AF65-F5344CB8AC3E}">
        <p14:creationId xmlns:p14="http://schemas.microsoft.com/office/powerpoint/2010/main" val="34265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BPOS-D</a:t>
            </a:r>
            <a:endParaRPr lang="en-GB" dirty="0"/>
          </a:p>
        </p:txBody>
      </p:sp>
      <p:grpSp>
        <p:nvGrpSpPr>
          <p:cNvPr id="5" name="Group 4"/>
          <p:cNvGrpSpPr/>
          <p:nvPr/>
        </p:nvGrpSpPr>
        <p:grpSpPr>
          <a:xfrm>
            <a:off x="2673892" y="1921365"/>
            <a:ext cx="4996209" cy="4579976"/>
            <a:chOff x="1928794" y="214290"/>
            <a:chExt cx="5786478" cy="5715040"/>
          </a:xfrm>
        </p:grpSpPr>
        <p:sp>
          <p:nvSpPr>
            <p:cNvPr id="6" name="Rounded Rectangle 5"/>
            <p:cNvSpPr/>
            <p:nvPr/>
          </p:nvSpPr>
          <p:spPr>
            <a:xfrm>
              <a:off x="1928794" y="214290"/>
              <a:ext cx="5786478" cy="414340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050"/>
            </a:p>
          </p:txBody>
        </p:sp>
        <p:sp>
          <p:nvSpPr>
            <p:cNvPr id="7" name="Rounded Rectangle 6"/>
            <p:cNvSpPr/>
            <p:nvPr/>
          </p:nvSpPr>
          <p:spPr>
            <a:xfrm>
              <a:off x="2571736" y="2143116"/>
              <a:ext cx="4786346" cy="19288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1200"/>
            </a:p>
          </p:txBody>
        </p:sp>
        <p:sp>
          <p:nvSpPr>
            <p:cNvPr id="8" name="Rounded Rectangle 7"/>
            <p:cNvSpPr/>
            <p:nvPr/>
          </p:nvSpPr>
          <p:spPr>
            <a:xfrm>
              <a:off x="2571736" y="285728"/>
              <a:ext cx="4786346" cy="19288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sz="1200"/>
            </a:p>
          </p:txBody>
        </p:sp>
        <p:graphicFrame>
          <p:nvGraphicFramePr>
            <p:cNvPr id="9" name="Object 8"/>
            <p:cNvGraphicFramePr>
              <a:graphicFrameLocks noChangeAspect="1"/>
            </p:cNvGraphicFramePr>
            <p:nvPr/>
          </p:nvGraphicFramePr>
          <p:xfrm>
            <a:off x="3714744" y="642918"/>
            <a:ext cx="681038" cy="955675"/>
          </p:xfrm>
          <a:graphic>
            <a:graphicData uri="http://schemas.openxmlformats.org/presentationml/2006/ole">
              <mc:AlternateContent xmlns:mc="http://schemas.openxmlformats.org/markup-compatibility/2006">
                <mc:Choice xmlns:v="urn:schemas-microsoft-com:vml" Requires="v">
                  <p:oleObj spid="_x0000_s2218" name="Visio" r:id="rId3" imgW="681228" imgH="955548" progId="Visio.Drawing.11">
                    <p:embed/>
                  </p:oleObj>
                </mc:Choice>
                <mc:Fallback>
                  <p:oleObj name="Visio" r:id="rId3" imgW="681228" imgH="95554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44" y="642918"/>
                          <a:ext cx="681038"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6"/>
            <p:cNvGraphicFramePr>
              <a:graphicFrameLocks noChangeAspect="1"/>
            </p:cNvGraphicFramePr>
            <p:nvPr/>
          </p:nvGraphicFramePr>
          <p:xfrm>
            <a:off x="4214810" y="785794"/>
            <a:ext cx="657225" cy="922337"/>
          </p:xfrm>
          <a:graphic>
            <a:graphicData uri="http://schemas.openxmlformats.org/presentationml/2006/ole">
              <mc:AlternateContent xmlns:mc="http://schemas.openxmlformats.org/markup-compatibility/2006">
                <mc:Choice xmlns:v="urn:schemas-microsoft-com:vml" Requires="v">
                  <p:oleObj spid="_x0000_s2219" name="Visio" r:id="rId5" imgW="681228" imgH="955548" progId="Visio.Drawing.11">
                    <p:embed/>
                  </p:oleObj>
                </mc:Choice>
                <mc:Fallback>
                  <p:oleObj name="Visio" r:id="rId5" imgW="681228" imgH="95554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4810" y="785794"/>
                          <a:ext cx="657225"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3"/>
            <p:cNvGraphicFramePr>
              <a:graphicFrameLocks noChangeAspect="1"/>
            </p:cNvGraphicFramePr>
            <p:nvPr/>
          </p:nvGraphicFramePr>
          <p:xfrm>
            <a:off x="4143372" y="428604"/>
            <a:ext cx="676275" cy="920750"/>
          </p:xfrm>
          <a:graphic>
            <a:graphicData uri="http://schemas.openxmlformats.org/presentationml/2006/ole">
              <mc:AlternateContent xmlns:mc="http://schemas.openxmlformats.org/markup-compatibility/2006">
                <mc:Choice xmlns:v="urn:schemas-microsoft-com:vml" Requires="v">
                  <p:oleObj spid="_x0000_s2220" name="Visio" r:id="rId7" imgW="695706" imgH="947547" progId="Visio.Drawing.11">
                    <p:embed/>
                  </p:oleObj>
                </mc:Choice>
                <mc:Fallback>
                  <p:oleObj name="Visio" r:id="rId7" imgW="695706" imgH="94754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3372" y="428604"/>
                          <a:ext cx="676275"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5"/>
            <p:cNvGraphicFramePr>
              <a:graphicFrameLocks noChangeAspect="1"/>
            </p:cNvGraphicFramePr>
            <p:nvPr/>
          </p:nvGraphicFramePr>
          <p:xfrm>
            <a:off x="4057654" y="1000107"/>
            <a:ext cx="681038" cy="955675"/>
          </p:xfrm>
          <a:graphic>
            <a:graphicData uri="http://schemas.openxmlformats.org/presentationml/2006/ole">
              <mc:AlternateContent xmlns:mc="http://schemas.openxmlformats.org/markup-compatibility/2006">
                <mc:Choice xmlns:v="urn:schemas-microsoft-com:vml" Requires="v">
                  <p:oleObj spid="_x0000_s2221" name="Visio" r:id="rId9" imgW="681228" imgH="955548" progId="Visio.Drawing.11">
                    <p:embed/>
                  </p:oleObj>
                </mc:Choice>
                <mc:Fallback>
                  <p:oleObj name="Visio" r:id="rId9" imgW="681228" imgH="95554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654" y="1000107"/>
                          <a:ext cx="681038"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6"/>
            <p:cNvGraphicFramePr>
              <a:graphicFrameLocks noChangeAspect="1"/>
            </p:cNvGraphicFramePr>
            <p:nvPr/>
          </p:nvGraphicFramePr>
          <p:xfrm>
            <a:off x="4557717" y="1142982"/>
            <a:ext cx="657225" cy="922337"/>
          </p:xfrm>
          <a:graphic>
            <a:graphicData uri="http://schemas.openxmlformats.org/presentationml/2006/ole">
              <mc:AlternateContent xmlns:mc="http://schemas.openxmlformats.org/markup-compatibility/2006">
                <mc:Choice xmlns:v="urn:schemas-microsoft-com:vml" Requires="v">
                  <p:oleObj spid="_x0000_s2222" name="Visio" r:id="rId10" imgW="681228" imgH="955548" progId="Visio.Drawing.11">
                    <p:embed/>
                  </p:oleObj>
                </mc:Choice>
                <mc:Fallback>
                  <p:oleObj name="Visio" r:id="rId10" imgW="681228" imgH="95554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7717" y="1142982"/>
                          <a:ext cx="657225"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3"/>
            <p:cNvGraphicFramePr>
              <a:graphicFrameLocks noChangeAspect="1"/>
            </p:cNvGraphicFramePr>
            <p:nvPr/>
          </p:nvGraphicFramePr>
          <p:xfrm>
            <a:off x="4486279" y="785794"/>
            <a:ext cx="676275" cy="920750"/>
          </p:xfrm>
          <a:graphic>
            <a:graphicData uri="http://schemas.openxmlformats.org/presentationml/2006/ole">
              <mc:AlternateContent xmlns:mc="http://schemas.openxmlformats.org/markup-compatibility/2006">
                <mc:Choice xmlns:v="urn:schemas-microsoft-com:vml" Requires="v">
                  <p:oleObj spid="_x0000_s2223" name="Visio" r:id="rId11" imgW="695706" imgH="947547" progId="Visio.Drawing.11">
                    <p:embed/>
                  </p:oleObj>
                </mc:Choice>
                <mc:Fallback>
                  <p:oleObj name="Visio" r:id="rId11" imgW="695706" imgH="94754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6279" y="785794"/>
                          <a:ext cx="676275"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5145609" y="857230"/>
              <a:ext cx="1806800" cy="307242"/>
            </a:xfrm>
            <a:prstGeom prst="rect">
              <a:avLst/>
            </a:prstGeom>
            <a:noFill/>
          </p:spPr>
          <p:txBody>
            <a:bodyPr wrap="none" rtlCol="0">
              <a:spAutoFit/>
            </a:bodyPr>
            <a:lstStyle/>
            <a:p>
              <a:r>
                <a:rPr lang="en-GB" sz="1000" dirty="0" smtClean="0"/>
                <a:t>BPOS-D managed </a:t>
              </a:r>
              <a:r>
                <a:rPr lang="en-GB" sz="1000" dirty="0"/>
                <a:t>n</a:t>
              </a:r>
              <a:r>
                <a:rPr lang="en-GB" sz="1000" dirty="0" smtClean="0"/>
                <a:t>etwork</a:t>
              </a:r>
              <a:endParaRPr lang="en-GB" sz="1000" dirty="0"/>
            </a:p>
          </p:txBody>
        </p:sp>
        <p:sp>
          <p:nvSpPr>
            <p:cNvPr id="16" name="Rectangle 15"/>
            <p:cNvSpPr/>
            <p:nvPr/>
          </p:nvSpPr>
          <p:spPr>
            <a:xfrm>
              <a:off x="2714612" y="2071678"/>
              <a:ext cx="450059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Microsoft managed network</a:t>
              </a:r>
              <a:endParaRPr lang="en-GB" sz="1050" dirty="0"/>
            </a:p>
          </p:txBody>
        </p:sp>
        <p:graphicFrame>
          <p:nvGraphicFramePr>
            <p:cNvPr id="17" name="Object 3"/>
            <p:cNvGraphicFramePr>
              <a:graphicFrameLocks noChangeAspect="1"/>
            </p:cNvGraphicFramePr>
            <p:nvPr/>
          </p:nvGraphicFramePr>
          <p:xfrm>
            <a:off x="5356294" y="2428868"/>
            <a:ext cx="676275" cy="920750"/>
          </p:xfrm>
          <a:graphic>
            <a:graphicData uri="http://schemas.openxmlformats.org/presentationml/2006/ole">
              <mc:AlternateContent xmlns:mc="http://schemas.openxmlformats.org/markup-compatibility/2006">
                <mc:Choice xmlns:v="urn:schemas-microsoft-com:vml" Requires="v">
                  <p:oleObj spid="_x0000_s2224" name="Visio" r:id="rId12" imgW="695706" imgH="947547" progId="Visio.Drawing.11">
                    <p:embed/>
                  </p:oleObj>
                </mc:Choice>
                <mc:Fallback>
                  <p:oleObj name="Visio" r:id="rId12" imgW="695706" imgH="94754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6294" y="2428868"/>
                          <a:ext cx="676275"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3"/>
            <p:cNvGraphicFramePr>
              <a:graphicFrameLocks noChangeAspect="1"/>
            </p:cNvGraphicFramePr>
            <p:nvPr/>
          </p:nvGraphicFramePr>
          <p:xfrm>
            <a:off x="5999236" y="2436812"/>
            <a:ext cx="676275" cy="920750"/>
          </p:xfrm>
          <a:graphic>
            <a:graphicData uri="http://schemas.openxmlformats.org/presentationml/2006/ole">
              <mc:AlternateContent xmlns:mc="http://schemas.openxmlformats.org/markup-compatibility/2006">
                <mc:Choice xmlns:v="urn:schemas-microsoft-com:vml" Requires="v">
                  <p:oleObj spid="_x0000_s2225" name="Visio" r:id="rId13" imgW="695706" imgH="947547" progId="Visio.Drawing.11">
                    <p:embed/>
                  </p:oleObj>
                </mc:Choice>
                <mc:Fallback>
                  <p:oleObj name="Visio" r:id="rId13" imgW="695706" imgH="94754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9236" y="2436812"/>
                          <a:ext cx="676275"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TextBox 19"/>
            <p:cNvSpPr txBox="1"/>
            <p:nvPr/>
          </p:nvSpPr>
          <p:spPr>
            <a:xfrm>
              <a:off x="5530308" y="3357562"/>
              <a:ext cx="1353801" cy="499270"/>
            </a:xfrm>
            <a:prstGeom prst="rect">
              <a:avLst/>
            </a:prstGeom>
            <a:noFill/>
          </p:spPr>
          <p:txBody>
            <a:bodyPr wrap="none" rtlCol="0">
              <a:spAutoFit/>
            </a:bodyPr>
            <a:lstStyle/>
            <a:p>
              <a:pPr algn="ctr"/>
              <a:r>
                <a:rPr lang="en-GB" sz="1000" dirty="0" smtClean="0">
                  <a:solidFill>
                    <a:schemeClr val="bg1"/>
                  </a:solidFill>
                </a:rPr>
                <a:t>Co-located</a:t>
              </a:r>
              <a:br>
                <a:rPr lang="en-GB" sz="1000" dirty="0" smtClean="0">
                  <a:solidFill>
                    <a:schemeClr val="bg1"/>
                  </a:solidFill>
                </a:rPr>
              </a:br>
              <a:r>
                <a:rPr lang="en-GB" sz="1000" dirty="0" smtClean="0">
                  <a:solidFill>
                    <a:schemeClr val="bg1"/>
                  </a:solidFill>
                </a:rPr>
                <a:t>domain controllers</a:t>
              </a:r>
              <a:endParaRPr lang="en-GB" sz="1000" dirty="0">
                <a:solidFill>
                  <a:schemeClr val="bg1"/>
                </a:solidFill>
              </a:endParaRPr>
            </a:p>
          </p:txBody>
        </p:sp>
        <p:sp>
          <p:nvSpPr>
            <p:cNvPr id="21" name="Rectangle 20"/>
            <p:cNvSpPr/>
            <p:nvPr/>
          </p:nvSpPr>
          <p:spPr>
            <a:xfrm>
              <a:off x="2714612" y="3929066"/>
              <a:ext cx="450059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WAN termination</a:t>
              </a:r>
              <a:endParaRPr lang="en-GB" sz="1050" dirty="0"/>
            </a:p>
          </p:txBody>
        </p:sp>
        <p:sp>
          <p:nvSpPr>
            <p:cNvPr id="22" name="TextBox 21"/>
            <p:cNvSpPr txBox="1"/>
            <p:nvPr/>
          </p:nvSpPr>
          <p:spPr>
            <a:xfrm>
              <a:off x="7268303" y="399126"/>
              <a:ext cx="383045" cy="2849196"/>
            </a:xfrm>
            <a:prstGeom prst="rect">
              <a:avLst/>
            </a:prstGeom>
            <a:noFill/>
          </p:spPr>
          <p:txBody>
            <a:bodyPr vert="wordArtVert" wrap="none" rtlCol="0">
              <a:spAutoFit/>
            </a:bodyPr>
            <a:lstStyle/>
            <a:p>
              <a:r>
                <a:rPr lang="en-GB" sz="800" dirty="0" smtClean="0"/>
                <a:t>MSO Data Centre</a:t>
              </a:r>
              <a:endParaRPr lang="en-GB" sz="800" dirty="0"/>
            </a:p>
          </p:txBody>
        </p:sp>
        <p:sp>
          <p:nvSpPr>
            <p:cNvPr id="23" name="Cloud 22"/>
            <p:cNvSpPr/>
            <p:nvPr/>
          </p:nvSpPr>
          <p:spPr>
            <a:xfrm>
              <a:off x="2928926" y="4643446"/>
              <a:ext cx="4000528" cy="42862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050" dirty="0" smtClean="0">
                  <a:solidFill>
                    <a:schemeClr val="tx1"/>
                  </a:solidFill>
                </a:rPr>
                <a:t>WAN Cloud</a:t>
              </a:r>
              <a:endParaRPr lang="en-GB" sz="1050" dirty="0">
                <a:solidFill>
                  <a:schemeClr val="tx1"/>
                </a:solidFill>
              </a:endParaRPr>
            </a:p>
          </p:txBody>
        </p:sp>
        <p:sp>
          <p:nvSpPr>
            <p:cNvPr id="24" name="Freeform 23"/>
            <p:cNvSpPr/>
            <p:nvPr/>
          </p:nvSpPr>
          <p:spPr>
            <a:xfrm>
              <a:off x="4714876" y="4214818"/>
              <a:ext cx="613901" cy="446474"/>
            </a:xfrm>
            <a:custGeom>
              <a:avLst/>
              <a:gdLst>
                <a:gd name="connsiteX0" fmla="*/ 0 w 773723"/>
                <a:gd name="connsiteY0" fmla="*/ 562708 h 562708"/>
                <a:gd name="connsiteX1" fmla="*/ 520504 w 773723"/>
                <a:gd name="connsiteY1" fmla="*/ 98474 h 562708"/>
                <a:gd name="connsiteX2" fmla="*/ 351692 w 773723"/>
                <a:gd name="connsiteY2" fmla="*/ 436098 h 562708"/>
                <a:gd name="connsiteX3" fmla="*/ 773723 w 773723"/>
                <a:gd name="connsiteY3" fmla="*/ 0 h 562708"/>
              </a:gdLst>
              <a:ahLst/>
              <a:cxnLst>
                <a:cxn ang="0">
                  <a:pos x="connsiteX0" y="connsiteY0"/>
                </a:cxn>
                <a:cxn ang="0">
                  <a:pos x="connsiteX1" y="connsiteY1"/>
                </a:cxn>
                <a:cxn ang="0">
                  <a:pos x="connsiteX2" y="connsiteY2"/>
                </a:cxn>
                <a:cxn ang="0">
                  <a:pos x="connsiteX3" y="connsiteY3"/>
                </a:cxn>
              </a:cxnLst>
              <a:rect l="l" t="t" r="r" b="b"/>
              <a:pathLst>
                <a:path w="773723" h="562708">
                  <a:moveTo>
                    <a:pt x="0" y="562708"/>
                  </a:moveTo>
                  <a:lnTo>
                    <a:pt x="520504" y="98474"/>
                  </a:lnTo>
                  <a:lnTo>
                    <a:pt x="351692" y="436098"/>
                  </a:lnTo>
                  <a:lnTo>
                    <a:pt x="773723" y="0"/>
                  </a:ln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sz="1200"/>
            </a:p>
          </p:txBody>
        </p:sp>
        <p:sp>
          <p:nvSpPr>
            <p:cNvPr id="27" name="Freeform 26"/>
            <p:cNvSpPr/>
            <p:nvPr/>
          </p:nvSpPr>
          <p:spPr>
            <a:xfrm>
              <a:off x="3428992" y="5072074"/>
              <a:ext cx="613901" cy="446474"/>
            </a:xfrm>
            <a:custGeom>
              <a:avLst/>
              <a:gdLst>
                <a:gd name="connsiteX0" fmla="*/ 0 w 773723"/>
                <a:gd name="connsiteY0" fmla="*/ 562708 h 562708"/>
                <a:gd name="connsiteX1" fmla="*/ 520504 w 773723"/>
                <a:gd name="connsiteY1" fmla="*/ 98474 h 562708"/>
                <a:gd name="connsiteX2" fmla="*/ 351692 w 773723"/>
                <a:gd name="connsiteY2" fmla="*/ 436098 h 562708"/>
                <a:gd name="connsiteX3" fmla="*/ 773723 w 773723"/>
                <a:gd name="connsiteY3" fmla="*/ 0 h 562708"/>
              </a:gdLst>
              <a:ahLst/>
              <a:cxnLst>
                <a:cxn ang="0">
                  <a:pos x="connsiteX0" y="connsiteY0"/>
                </a:cxn>
                <a:cxn ang="0">
                  <a:pos x="connsiteX1" y="connsiteY1"/>
                </a:cxn>
                <a:cxn ang="0">
                  <a:pos x="connsiteX2" y="connsiteY2"/>
                </a:cxn>
                <a:cxn ang="0">
                  <a:pos x="connsiteX3" y="connsiteY3"/>
                </a:cxn>
              </a:cxnLst>
              <a:rect l="l" t="t" r="r" b="b"/>
              <a:pathLst>
                <a:path w="773723" h="562708">
                  <a:moveTo>
                    <a:pt x="0" y="562708"/>
                  </a:moveTo>
                  <a:lnTo>
                    <a:pt x="520504" y="98474"/>
                  </a:lnTo>
                  <a:lnTo>
                    <a:pt x="351692" y="436098"/>
                  </a:lnTo>
                  <a:lnTo>
                    <a:pt x="773723" y="0"/>
                  </a:ln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sz="1050"/>
            </a:p>
          </p:txBody>
        </p:sp>
        <p:sp>
          <p:nvSpPr>
            <p:cNvPr id="28" name="Cloud 27"/>
            <p:cNvSpPr/>
            <p:nvPr/>
          </p:nvSpPr>
          <p:spPr>
            <a:xfrm>
              <a:off x="2143108" y="5429264"/>
              <a:ext cx="2786082" cy="500066"/>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050" dirty="0">
                  <a:solidFill>
                    <a:schemeClr val="tx1"/>
                  </a:solidFill>
                </a:rPr>
                <a:t>C</a:t>
              </a:r>
              <a:r>
                <a:rPr lang="en-GB" sz="1050" dirty="0" smtClean="0">
                  <a:solidFill>
                    <a:schemeClr val="tx1"/>
                  </a:solidFill>
                </a:rPr>
                <a:t>ustomer network</a:t>
              </a:r>
              <a:endParaRPr lang="en-GB" sz="1050" dirty="0">
                <a:solidFill>
                  <a:schemeClr val="tx1"/>
                </a:solidFill>
              </a:endParaRPr>
            </a:p>
          </p:txBody>
        </p:sp>
        <p:sp>
          <p:nvSpPr>
            <p:cNvPr id="29" name="TextBox 28"/>
            <p:cNvSpPr txBox="1"/>
            <p:nvPr/>
          </p:nvSpPr>
          <p:spPr>
            <a:xfrm>
              <a:off x="3428993" y="3357562"/>
              <a:ext cx="1578445" cy="307242"/>
            </a:xfrm>
            <a:prstGeom prst="rect">
              <a:avLst/>
            </a:prstGeom>
            <a:noFill/>
          </p:spPr>
          <p:txBody>
            <a:bodyPr wrap="none" rtlCol="0">
              <a:spAutoFit/>
            </a:bodyPr>
            <a:lstStyle/>
            <a:p>
              <a:r>
                <a:rPr lang="en-GB" sz="1000" dirty="0" smtClean="0">
                  <a:solidFill>
                    <a:schemeClr val="bg1"/>
                  </a:solidFill>
                </a:rPr>
                <a:t>BPOS-D client network</a:t>
              </a:r>
              <a:endParaRPr lang="en-GB" sz="1000" dirty="0">
                <a:solidFill>
                  <a:schemeClr val="bg1"/>
                </a:solidFill>
              </a:endParaRPr>
            </a:p>
          </p:txBody>
        </p:sp>
      </p:grpSp>
      <p:sp>
        <p:nvSpPr>
          <p:cNvPr id="33" name="Isosceles Triangle 32"/>
          <p:cNvSpPr/>
          <p:nvPr/>
        </p:nvSpPr>
        <p:spPr>
          <a:xfrm>
            <a:off x="6556316" y="3857079"/>
            <a:ext cx="606515" cy="515541"/>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34" name="Cloud 33"/>
          <p:cNvSpPr/>
          <p:nvPr/>
        </p:nvSpPr>
        <p:spPr>
          <a:xfrm>
            <a:off x="453353" y="2103989"/>
            <a:ext cx="2405582" cy="1306112"/>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400" dirty="0" smtClean="0">
                <a:solidFill>
                  <a:schemeClr val="tx1"/>
                </a:solidFill>
              </a:rPr>
              <a:t>Internet</a:t>
            </a:r>
            <a:endParaRPr lang="en-GB" sz="1400" dirty="0">
              <a:solidFill>
                <a:schemeClr val="tx1"/>
              </a:solidFill>
            </a:endParaRPr>
          </a:p>
        </p:txBody>
      </p:sp>
      <p:cxnSp>
        <p:nvCxnSpPr>
          <p:cNvPr id="36" name="Straight Connector 35"/>
          <p:cNvCxnSpPr>
            <a:stCxn id="34" idx="0"/>
            <a:endCxn id="8" idx="1"/>
          </p:cNvCxnSpPr>
          <p:nvPr/>
        </p:nvCxnSpPr>
        <p:spPr>
          <a:xfrm flipV="1">
            <a:off x="2856930" y="2751485"/>
            <a:ext cx="372094" cy="5560"/>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p:nvPr/>
        </p:nvCxnSpPr>
        <p:spPr>
          <a:xfrm>
            <a:off x="3042977" y="1706536"/>
            <a:ext cx="0" cy="10070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410194" y="1208365"/>
            <a:ext cx="3971728" cy="369332"/>
          </a:xfrm>
          <a:prstGeom prst="rect">
            <a:avLst/>
          </a:prstGeom>
        </p:spPr>
        <p:txBody>
          <a:bodyPr wrap="none" rtlCol="0">
            <a:spAutoFit/>
          </a:bodyPr>
          <a:lstStyle/>
          <a:p>
            <a:r>
              <a:rPr lang="en-GB" dirty="0" smtClean="0">
                <a:solidFill>
                  <a:schemeClr val="bg1"/>
                </a:solidFill>
              </a:rPr>
              <a:t>Can be enabled or disabled / application</a:t>
            </a:r>
          </a:p>
        </p:txBody>
      </p:sp>
    </p:spTree>
    <p:extLst>
      <p:ext uri="{BB962C8B-B14F-4D97-AF65-F5344CB8AC3E}">
        <p14:creationId xmlns:p14="http://schemas.microsoft.com/office/powerpoint/2010/main" val="3435642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What We Get With SaaS</a:t>
            </a:r>
            <a:endParaRPr lang="en-GB" dirty="0"/>
          </a:p>
        </p:txBody>
      </p:sp>
      <p:sp>
        <p:nvSpPr>
          <p:cNvPr id="6" name="Content Placeholder 5"/>
          <p:cNvSpPr>
            <a:spLocks noGrp="1"/>
          </p:cNvSpPr>
          <p:nvPr>
            <p:ph idx="1"/>
          </p:nvPr>
        </p:nvSpPr>
        <p:spPr/>
        <p:txBody>
          <a:bodyPr>
            <a:normAutofit fontScale="92500" lnSpcReduction="20000"/>
          </a:bodyPr>
          <a:lstStyle/>
          <a:p>
            <a:r>
              <a:rPr lang="en-GB" dirty="0"/>
              <a:t>Lower capital expenditure</a:t>
            </a:r>
          </a:p>
          <a:p>
            <a:r>
              <a:rPr lang="en-GB" dirty="0"/>
              <a:t>Fixed operational costs</a:t>
            </a:r>
          </a:p>
          <a:p>
            <a:r>
              <a:rPr lang="en-GB" dirty="0"/>
              <a:t>Scalability</a:t>
            </a:r>
          </a:p>
          <a:p>
            <a:r>
              <a:rPr lang="en-GB" dirty="0"/>
              <a:t>Reclaimed real estate</a:t>
            </a:r>
          </a:p>
          <a:p>
            <a:r>
              <a:rPr lang="en-GB" dirty="0"/>
              <a:t>Innovation</a:t>
            </a:r>
          </a:p>
          <a:p>
            <a:pPr lvl="1"/>
            <a:r>
              <a:rPr lang="en-GB" dirty="0"/>
              <a:t>Many vendors will have a forever green policy</a:t>
            </a:r>
          </a:p>
          <a:p>
            <a:pPr lvl="2"/>
            <a:r>
              <a:rPr lang="en-GB" dirty="0"/>
              <a:t>Make sure it’s not forever beta</a:t>
            </a:r>
          </a:p>
          <a:p>
            <a:r>
              <a:rPr lang="en-GB" dirty="0"/>
              <a:t>Lower carbon footprint</a:t>
            </a:r>
          </a:p>
          <a:p>
            <a:pPr lvl="1"/>
            <a:r>
              <a:rPr lang="en-GB" dirty="0"/>
              <a:t>Reduced power and cooling</a:t>
            </a:r>
          </a:p>
          <a:p>
            <a:r>
              <a:rPr lang="en-GB" dirty="0"/>
              <a:t>Agility</a:t>
            </a:r>
          </a:p>
          <a:p>
            <a:pPr lvl="1"/>
            <a:r>
              <a:rPr lang="en-GB" dirty="0"/>
              <a:t>Customers get new services in months rather than years</a:t>
            </a:r>
          </a:p>
          <a:p>
            <a:endParaRPr lang="en-GB" dirty="0"/>
          </a:p>
        </p:txBody>
      </p:sp>
    </p:spTree>
    <p:extLst>
      <p:ext uri="{BB962C8B-B14F-4D97-AF65-F5344CB8AC3E}">
        <p14:creationId xmlns:p14="http://schemas.microsoft.com/office/powerpoint/2010/main" val="68557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What To Watch</a:t>
            </a:r>
            <a:endParaRPr lang="en-GB" dirty="0"/>
          </a:p>
        </p:txBody>
      </p:sp>
      <p:sp>
        <p:nvSpPr>
          <p:cNvPr id="8" name="Content Placeholder 7"/>
          <p:cNvSpPr>
            <a:spLocks noGrp="1"/>
          </p:cNvSpPr>
          <p:nvPr>
            <p:ph idx="1"/>
          </p:nvPr>
        </p:nvSpPr>
        <p:spPr/>
        <p:txBody>
          <a:bodyPr>
            <a:normAutofit fontScale="92500"/>
          </a:bodyPr>
          <a:lstStyle/>
          <a:p>
            <a:r>
              <a:rPr lang="en-GB" dirty="0"/>
              <a:t>You are relinquishing control and responsibility to the vendor by moving the service to the Cloud</a:t>
            </a:r>
          </a:p>
          <a:p>
            <a:r>
              <a:rPr lang="en-GB" dirty="0"/>
              <a:t>For this to be a valid business proposition you must TRUST the vendor to deliver what they say they will</a:t>
            </a:r>
          </a:p>
          <a:p>
            <a:pPr lvl="1"/>
            <a:r>
              <a:rPr lang="en-GB" dirty="0"/>
              <a:t>Financial penalties for failing to meet SLA are normally equated to service credits</a:t>
            </a:r>
          </a:p>
          <a:p>
            <a:pPr lvl="2"/>
            <a:r>
              <a:rPr lang="en-GB" dirty="0"/>
              <a:t>May well be much less </a:t>
            </a:r>
            <a:r>
              <a:rPr lang="en-GB" dirty="0" smtClean="0"/>
              <a:t>value than </a:t>
            </a:r>
            <a:r>
              <a:rPr lang="en-GB" dirty="0"/>
              <a:t>your business loss due to a failure</a:t>
            </a:r>
          </a:p>
          <a:p>
            <a:r>
              <a:rPr lang="en-GB" dirty="0"/>
              <a:t>Many solutions appear attractive because of the bottom line pay/user price</a:t>
            </a:r>
          </a:p>
          <a:p>
            <a:pPr lvl="1"/>
            <a:r>
              <a:rPr lang="en-GB" dirty="0"/>
              <a:t>Buyer beware! </a:t>
            </a:r>
          </a:p>
          <a:p>
            <a:pPr marL="0" indent="0">
              <a:buNone/>
            </a:pPr>
            <a:endParaRPr lang="en-GB" dirty="0"/>
          </a:p>
        </p:txBody>
      </p:sp>
    </p:spTree>
    <p:extLst>
      <p:ext uri="{BB962C8B-B14F-4D97-AF65-F5344CB8AC3E}">
        <p14:creationId xmlns:p14="http://schemas.microsoft.com/office/powerpoint/2010/main" val="271792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Security Posture Changes</a:t>
            </a:r>
            <a:endParaRPr lang="en-GB" dirty="0"/>
          </a:p>
        </p:txBody>
      </p:sp>
      <p:sp>
        <p:nvSpPr>
          <p:cNvPr id="6" name="Rounded Rectangle 5"/>
          <p:cNvSpPr/>
          <p:nvPr/>
        </p:nvSpPr>
        <p:spPr>
          <a:xfrm rot="5400000">
            <a:off x="-1134583" y="3060678"/>
            <a:ext cx="3649156" cy="575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Policies, Procedures and Governance</a:t>
            </a:r>
            <a:endParaRPr lang="en-GB" sz="1600" dirty="0"/>
          </a:p>
        </p:txBody>
      </p:sp>
      <p:sp>
        <p:nvSpPr>
          <p:cNvPr id="7" name="Rounded Rectangle 6"/>
          <p:cNvSpPr/>
          <p:nvPr/>
        </p:nvSpPr>
        <p:spPr>
          <a:xfrm rot="5400000">
            <a:off x="-448782" y="3060678"/>
            <a:ext cx="3649156" cy="575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Physical Security</a:t>
            </a:r>
            <a:endParaRPr lang="en-GB" sz="1600" dirty="0"/>
          </a:p>
        </p:txBody>
      </p:sp>
      <p:sp>
        <p:nvSpPr>
          <p:cNvPr id="8" name="Rounded Rectangle 7"/>
          <p:cNvSpPr/>
          <p:nvPr/>
        </p:nvSpPr>
        <p:spPr>
          <a:xfrm>
            <a:off x="2463790" y="4656657"/>
            <a:ext cx="3750733" cy="516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Perimeter</a:t>
            </a:r>
            <a:endParaRPr lang="en-GB" sz="1600" dirty="0"/>
          </a:p>
        </p:txBody>
      </p:sp>
      <p:sp>
        <p:nvSpPr>
          <p:cNvPr id="9" name="Rounded Rectangle 8"/>
          <p:cNvSpPr/>
          <p:nvPr/>
        </p:nvSpPr>
        <p:spPr>
          <a:xfrm>
            <a:off x="2463790" y="1523967"/>
            <a:ext cx="3750733" cy="5164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dirty="0" smtClean="0"/>
              <a:t>Data</a:t>
            </a:r>
            <a:endParaRPr lang="en-GB" sz="1600" dirty="0"/>
          </a:p>
        </p:txBody>
      </p:sp>
      <p:sp>
        <p:nvSpPr>
          <p:cNvPr id="10" name="Rounded Rectangle 9"/>
          <p:cNvSpPr/>
          <p:nvPr/>
        </p:nvSpPr>
        <p:spPr>
          <a:xfrm>
            <a:off x="2463790" y="2146268"/>
            <a:ext cx="3750733" cy="516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Application</a:t>
            </a:r>
            <a:endParaRPr lang="en-GB" sz="1600" dirty="0"/>
          </a:p>
        </p:txBody>
      </p:sp>
      <p:sp>
        <p:nvSpPr>
          <p:cNvPr id="11" name="Rounded Rectangle 10"/>
          <p:cNvSpPr/>
          <p:nvPr/>
        </p:nvSpPr>
        <p:spPr>
          <a:xfrm>
            <a:off x="2463790" y="3412056"/>
            <a:ext cx="3750733" cy="516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smtClean="0"/>
              <a:t>Machine Virtualisation</a:t>
            </a:r>
            <a:endParaRPr lang="en-GB" sz="1600" dirty="0"/>
          </a:p>
        </p:txBody>
      </p:sp>
      <p:sp>
        <p:nvSpPr>
          <p:cNvPr id="12" name="Rounded Rectangle 11"/>
          <p:cNvSpPr/>
          <p:nvPr/>
        </p:nvSpPr>
        <p:spPr>
          <a:xfrm>
            <a:off x="2463790" y="4034357"/>
            <a:ext cx="3750733" cy="516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Network</a:t>
            </a:r>
            <a:endParaRPr lang="en-GB" sz="1600" dirty="0"/>
          </a:p>
        </p:txBody>
      </p:sp>
      <p:sp>
        <p:nvSpPr>
          <p:cNvPr id="13" name="Rounded Rectangle 12"/>
          <p:cNvSpPr/>
          <p:nvPr/>
        </p:nvSpPr>
        <p:spPr>
          <a:xfrm rot="5400000">
            <a:off x="245485" y="3060678"/>
            <a:ext cx="3649156" cy="575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Identity</a:t>
            </a:r>
            <a:endParaRPr lang="en-GB" sz="1600" dirty="0"/>
          </a:p>
        </p:txBody>
      </p:sp>
      <p:sp>
        <p:nvSpPr>
          <p:cNvPr id="14" name="Rounded Rectangle 13"/>
          <p:cNvSpPr/>
          <p:nvPr/>
        </p:nvSpPr>
        <p:spPr>
          <a:xfrm>
            <a:off x="2463789" y="2781267"/>
            <a:ext cx="3750733" cy="516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Host</a:t>
            </a:r>
            <a:endParaRPr lang="en-GB" sz="1600" dirty="0"/>
          </a:p>
        </p:txBody>
      </p:sp>
      <p:sp>
        <p:nvSpPr>
          <p:cNvPr id="15" name="Right Brace 14"/>
          <p:cNvSpPr/>
          <p:nvPr/>
        </p:nvSpPr>
        <p:spPr>
          <a:xfrm>
            <a:off x="6214522" y="3348545"/>
            <a:ext cx="448741" cy="1824579"/>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GB" sz="1600" dirty="0">
              <a:solidFill>
                <a:schemeClr val="bg1"/>
              </a:solidFill>
            </a:endParaRPr>
          </a:p>
        </p:txBody>
      </p:sp>
      <p:sp>
        <p:nvSpPr>
          <p:cNvPr id="16" name="TextBox 15"/>
          <p:cNvSpPr txBox="1"/>
          <p:nvPr/>
        </p:nvSpPr>
        <p:spPr>
          <a:xfrm>
            <a:off x="6438892" y="3977924"/>
            <a:ext cx="978217" cy="646331"/>
          </a:xfrm>
          <a:prstGeom prst="rect">
            <a:avLst/>
          </a:prstGeom>
        </p:spPr>
        <p:txBody>
          <a:bodyPr wrap="none" rtlCol="0">
            <a:spAutoFit/>
          </a:bodyPr>
          <a:lstStyle/>
          <a:p>
            <a:pPr algn="ctr"/>
            <a:r>
              <a:rPr lang="en-GB" dirty="0" err="1" smtClean="0">
                <a:solidFill>
                  <a:schemeClr val="bg1"/>
                </a:solidFill>
              </a:rPr>
              <a:t>IaaS</a:t>
            </a:r>
            <a:endParaRPr lang="en-GB" dirty="0" smtClean="0">
              <a:solidFill>
                <a:schemeClr val="bg1"/>
              </a:solidFill>
            </a:endParaRPr>
          </a:p>
          <a:p>
            <a:pPr algn="ctr"/>
            <a:r>
              <a:rPr lang="en-GB" dirty="0" smtClean="0">
                <a:solidFill>
                  <a:schemeClr val="bg1"/>
                </a:solidFill>
              </a:rPr>
              <a:t>provider</a:t>
            </a:r>
          </a:p>
        </p:txBody>
      </p:sp>
      <p:sp>
        <p:nvSpPr>
          <p:cNvPr id="17" name="Right Brace 16"/>
          <p:cNvSpPr/>
          <p:nvPr/>
        </p:nvSpPr>
        <p:spPr>
          <a:xfrm>
            <a:off x="7077165" y="2781267"/>
            <a:ext cx="558800" cy="2391856"/>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GB">
              <a:solidFill>
                <a:schemeClr val="bg1"/>
              </a:solidFill>
            </a:endParaRPr>
          </a:p>
        </p:txBody>
      </p:sp>
      <p:sp>
        <p:nvSpPr>
          <p:cNvPr id="18" name="TextBox 17"/>
          <p:cNvSpPr txBox="1"/>
          <p:nvPr/>
        </p:nvSpPr>
        <p:spPr>
          <a:xfrm>
            <a:off x="7326773" y="3654029"/>
            <a:ext cx="978217" cy="646331"/>
          </a:xfrm>
          <a:prstGeom prst="rect">
            <a:avLst/>
          </a:prstGeom>
        </p:spPr>
        <p:txBody>
          <a:bodyPr wrap="none" rtlCol="0">
            <a:spAutoFit/>
          </a:bodyPr>
          <a:lstStyle/>
          <a:p>
            <a:pPr algn="ctr"/>
            <a:r>
              <a:rPr lang="en-GB" dirty="0" err="1" smtClean="0">
                <a:solidFill>
                  <a:schemeClr val="bg1"/>
                </a:solidFill>
              </a:rPr>
              <a:t>PaaS</a:t>
            </a:r>
            <a:endParaRPr lang="en-GB" dirty="0" smtClean="0">
              <a:solidFill>
                <a:schemeClr val="bg1"/>
              </a:solidFill>
            </a:endParaRPr>
          </a:p>
          <a:p>
            <a:pPr algn="ctr"/>
            <a:r>
              <a:rPr lang="en-GB" dirty="0" smtClean="0">
                <a:solidFill>
                  <a:schemeClr val="bg1"/>
                </a:solidFill>
              </a:rPr>
              <a:t>provider</a:t>
            </a:r>
          </a:p>
        </p:txBody>
      </p:sp>
      <p:sp>
        <p:nvSpPr>
          <p:cNvPr id="19" name="Right Brace 18"/>
          <p:cNvSpPr/>
          <p:nvPr/>
        </p:nvSpPr>
        <p:spPr>
          <a:xfrm>
            <a:off x="7889970" y="1523967"/>
            <a:ext cx="642471" cy="3649156"/>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GB">
              <a:solidFill>
                <a:schemeClr val="bg1"/>
              </a:solidFill>
            </a:endParaRPr>
          </a:p>
        </p:txBody>
      </p:sp>
      <p:sp>
        <p:nvSpPr>
          <p:cNvPr id="20" name="TextBox 19"/>
          <p:cNvSpPr txBox="1"/>
          <p:nvPr/>
        </p:nvSpPr>
        <p:spPr>
          <a:xfrm>
            <a:off x="8218834" y="3007698"/>
            <a:ext cx="978217" cy="646331"/>
          </a:xfrm>
          <a:prstGeom prst="rect">
            <a:avLst/>
          </a:prstGeom>
        </p:spPr>
        <p:txBody>
          <a:bodyPr wrap="none" rtlCol="0">
            <a:spAutoFit/>
          </a:bodyPr>
          <a:lstStyle/>
          <a:p>
            <a:pPr algn="ctr"/>
            <a:r>
              <a:rPr lang="en-GB" dirty="0" err="1" smtClean="0">
                <a:solidFill>
                  <a:schemeClr val="bg1"/>
                </a:solidFill>
              </a:rPr>
              <a:t>SaaS</a:t>
            </a:r>
            <a:endParaRPr lang="en-GB" dirty="0" smtClean="0">
              <a:solidFill>
                <a:schemeClr val="bg1"/>
              </a:solidFill>
            </a:endParaRPr>
          </a:p>
          <a:p>
            <a:pPr algn="ctr"/>
            <a:r>
              <a:rPr lang="en-GB" dirty="0" smtClean="0">
                <a:solidFill>
                  <a:schemeClr val="bg1"/>
                </a:solidFill>
              </a:rPr>
              <a:t>provider</a:t>
            </a:r>
          </a:p>
        </p:txBody>
      </p:sp>
      <p:sp>
        <p:nvSpPr>
          <p:cNvPr id="21" name="Down Arrow 20"/>
          <p:cNvSpPr/>
          <p:nvPr/>
        </p:nvSpPr>
        <p:spPr>
          <a:xfrm>
            <a:off x="5393258" y="2040434"/>
            <a:ext cx="347134" cy="1417127"/>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sz="1600"/>
          </a:p>
        </p:txBody>
      </p:sp>
      <p:sp>
        <p:nvSpPr>
          <p:cNvPr id="22" name="Rounded Rectangle 21"/>
          <p:cNvSpPr/>
          <p:nvPr/>
        </p:nvSpPr>
        <p:spPr>
          <a:xfrm>
            <a:off x="4953001" y="3457561"/>
            <a:ext cx="1227653" cy="43709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100" dirty="0" smtClean="0"/>
              <a:t>Abstracted Storage</a:t>
            </a:r>
            <a:endParaRPr lang="en-GB" sz="1100" dirty="0"/>
          </a:p>
        </p:txBody>
      </p:sp>
    </p:spTree>
    <p:extLst>
      <p:ext uri="{BB962C8B-B14F-4D97-AF65-F5344CB8AC3E}">
        <p14:creationId xmlns:p14="http://schemas.microsoft.com/office/powerpoint/2010/main" val="245278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20" grpId="0"/>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smtClean="0"/>
              <a:t>Does Their Security Match Your Requirements?</a:t>
            </a:r>
            <a:endParaRPr lang="en-GB" sz="3600" dirty="0"/>
          </a:p>
        </p:txBody>
      </p:sp>
      <p:sp>
        <p:nvSpPr>
          <p:cNvPr id="3" name="Content Placeholder 2"/>
          <p:cNvSpPr>
            <a:spLocks noGrp="1"/>
          </p:cNvSpPr>
          <p:nvPr>
            <p:ph idx="1"/>
          </p:nvPr>
        </p:nvSpPr>
        <p:spPr>
          <a:xfrm>
            <a:off x="457200" y="1347760"/>
            <a:ext cx="8229600" cy="4973677"/>
          </a:xfrm>
        </p:spPr>
        <p:txBody>
          <a:bodyPr>
            <a:normAutofit/>
          </a:bodyPr>
          <a:lstStyle/>
          <a:p>
            <a:r>
              <a:rPr lang="en-GB" dirty="0" smtClean="0"/>
              <a:t>For 9X% of organizations, the Cloud providers probably offer better</a:t>
            </a:r>
          </a:p>
          <a:p>
            <a:pPr lvl="1"/>
            <a:r>
              <a:rPr lang="en-GB" dirty="0" smtClean="0"/>
              <a:t>Physical security</a:t>
            </a:r>
          </a:p>
          <a:p>
            <a:pPr lvl="1"/>
            <a:r>
              <a:rPr lang="en-GB" dirty="0" smtClean="0"/>
              <a:t>Policies, operational procedures and governance</a:t>
            </a:r>
          </a:p>
          <a:p>
            <a:pPr lvl="1"/>
            <a:r>
              <a:rPr lang="en-GB" dirty="0" smtClean="0"/>
              <a:t>And where supplied, OS and application updates</a:t>
            </a:r>
          </a:p>
          <a:p>
            <a:r>
              <a:rPr lang="en-GB" dirty="0" smtClean="0"/>
              <a:t>In most cases you will not be allowed to audit this</a:t>
            </a:r>
          </a:p>
          <a:p>
            <a:pPr lvl="1"/>
            <a:r>
              <a:rPr lang="en-GB" dirty="0" smtClean="0"/>
              <a:t>You will have to trust that they operate to the standards that they state</a:t>
            </a:r>
          </a:p>
          <a:p>
            <a:pPr lvl="2"/>
            <a:r>
              <a:rPr lang="en-GB" dirty="0" smtClean="0"/>
              <a:t>This may be backed by a yearly independent audit, ask to see it</a:t>
            </a:r>
          </a:p>
        </p:txBody>
      </p:sp>
    </p:spTree>
    <p:extLst>
      <p:ext uri="{BB962C8B-B14F-4D97-AF65-F5344CB8AC3E}">
        <p14:creationId xmlns:p14="http://schemas.microsoft.com/office/powerpoint/2010/main" val="159573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Compliance is Paramount</a:t>
            </a:r>
            <a:endParaRPr lang="en-GB" dirty="0"/>
          </a:p>
        </p:txBody>
      </p:sp>
      <p:sp>
        <p:nvSpPr>
          <p:cNvPr id="3" name="Content Placeholder 2"/>
          <p:cNvSpPr>
            <a:spLocks noGrp="1"/>
          </p:cNvSpPr>
          <p:nvPr>
            <p:ph idx="1"/>
          </p:nvPr>
        </p:nvSpPr>
        <p:spPr/>
        <p:txBody>
          <a:bodyPr>
            <a:normAutofit lnSpcReduction="10000"/>
          </a:bodyPr>
          <a:lstStyle/>
          <a:p>
            <a:r>
              <a:rPr lang="en-GB" dirty="0" smtClean="0"/>
              <a:t>How and where is it stored?</a:t>
            </a:r>
          </a:p>
          <a:p>
            <a:r>
              <a:rPr lang="en-GB" dirty="0" smtClean="0"/>
              <a:t>How is it backed up and restored?</a:t>
            </a:r>
          </a:p>
          <a:p>
            <a:r>
              <a:rPr lang="en-GB" dirty="0" smtClean="0"/>
              <a:t>Is data archived and what are the retention and disposal policies?</a:t>
            </a:r>
          </a:p>
          <a:p>
            <a:pPr lvl="1"/>
            <a:r>
              <a:rPr lang="en-GB" dirty="0"/>
              <a:t>Do you have an on-premise policy</a:t>
            </a:r>
            <a:r>
              <a:rPr lang="en-GB" dirty="0" smtClean="0"/>
              <a:t>?</a:t>
            </a:r>
          </a:p>
          <a:p>
            <a:r>
              <a:rPr lang="en-GB" dirty="0" smtClean="0"/>
              <a:t>Is access audited and can you view the logs?</a:t>
            </a:r>
          </a:p>
          <a:p>
            <a:r>
              <a:rPr lang="en-GB" dirty="0" smtClean="0"/>
              <a:t>What are the breach notification procedures?</a:t>
            </a:r>
          </a:p>
          <a:p>
            <a:pPr lvl="1"/>
            <a:r>
              <a:rPr lang="en-GB" dirty="0" smtClean="0"/>
              <a:t>Will they help you if litigation ensues </a:t>
            </a:r>
          </a:p>
          <a:p>
            <a:r>
              <a:rPr lang="en-GB" dirty="0" smtClean="0"/>
              <a:t>Does the provider match your legal and compliance requirements?</a:t>
            </a:r>
            <a:endParaRPr lang="en-GB" dirty="0"/>
          </a:p>
        </p:txBody>
      </p:sp>
    </p:spTree>
    <p:extLst>
      <p:ext uri="{BB962C8B-B14F-4D97-AF65-F5344CB8AC3E}">
        <p14:creationId xmlns:p14="http://schemas.microsoft.com/office/powerpoint/2010/main" val="35770480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It’s Up to You</a:t>
            </a:r>
            <a:endParaRPr lang="en-GB" dirty="0"/>
          </a:p>
        </p:txBody>
      </p:sp>
      <p:sp>
        <p:nvSpPr>
          <p:cNvPr id="3" name="Content Placeholder 2"/>
          <p:cNvSpPr>
            <a:spLocks noGrp="1"/>
          </p:cNvSpPr>
          <p:nvPr>
            <p:ph idx="1"/>
          </p:nvPr>
        </p:nvSpPr>
        <p:spPr>
          <a:xfrm>
            <a:off x="457200" y="1347761"/>
            <a:ext cx="8229600" cy="2741641"/>
          </a:xfrm>
        </p:spPr>
        <p:txBody>
          <a:bodyPr>
            <a:normAutofit/>
          </a:bodyPr>
          <a:lstStyle/>
          <a:p>
            <a:r>
              <a:rPr lang="en-GB" dirty="0" smtClean="0"/>
              <a:t>Just a few topics to get you thinking</a:t>
            </a:r>
          </a:p>
          <a:p>
            <a:pPr lvl="1"/>
            <a:r>
              <a:rPr lang="en-GB" dirty="0" smtClean="0"/>
              <a:t>There’s more…</a:t>
            </a:r>
          </a:p>
          <a:p>
            <a:r>
              <a:rPr lang="en-GB" dirty="0" smtClean="0"/>
              <a:t>Only you will know if a Cloud solution is going to meet the security requirements of your organization</a:t>
            </a:r>
            <a:endParaRPr lang="en-GB" dirty="0"/>
          </a:p>
        </p:txBody>
      </p:sp>
      <p:sp>
        <p:nvSpPr>
          <p:cNvPr id="5" name="TextBox 4"/>
          <p:cNvSpPr txBox="1"/>
          <p:nvPr/>
        </p:nvSpPr>
        <p:spPr>
          <a:xfrm>
            <a:off x="3006257" y="3717033"/>
            <a:ext cx="3246851" cy="584775"/>
          </a:xfrm>
          <a:prstGeom prst="rect">
            <a:avLst/>
          </a:prstGeom>
        </p:spPr>
        <p:txBody>
          <a:bodyPr wrap="none" rtlCol="0">
            <a:spAutoFit/>
          </a:bodyPr>
          <a:lstStyle/>
          <a:p>
            <a:r>
              <a:rPr lang="en-GB" sz="3200" dirty="0" smtClean="0">
                <a:solidFill>
                  <a:schemeClr val="tx2">
                    <a:lumMod val="50000"/>
                  </a:schemeClr>
                </a:solidFill>
              </a:rPr>
              <a:t>Before you say NO</a:t>
            </a:r>
          </a:p>
        </p:txBody>
      </p:sp>
      <p:sp>
        <p:nvSpPr>
          <p:cNvPr id="6" name="TextBox 5"/>
          <p:cNvSpPr txBox="1"/>
          <p:nvPr/>
        </p:nvSpPr>
        <p:spPr>
          <a:xfrm>
            <a:off x="457201" y="4496733"/>
            <a:ext cx="8344967" cy="1384995"/>
          </a:xfrm>
          <a:prstGeom prst="rect">
            <a:avLst/>
          </a:prstGeom>
        </p:spPr>
        <p:txBody>
          <a:bodyPr wrap="square" rtlCol="0">
            <a:spAutoFit/>
          </a:bodyPr>
          <a:lstStyle/>
          <a:p>
            <a:pPr algn="ctr"/>
            <a:r>
              <a:rPr lang="en-GB" sz="2800" dirty="0" smtClean="0">
                <a:solidFill>
                  <a:schemeClr val="bg1"/>
                </a:solidFill>
              </a:rPr>
              <a:t>Remember, security is about the pragmatic balance between keeping the bad guys out and allowing your organisation to be agile and operational efficient</a:t>
            </a:r>
          </a:p>
        </p:txBody>
      </p:sp>
    </p:spTree>
    <p:extLst>
      <p:ext uri="{BB962C8B-B14F-4D97-AF65-F5344CB8AC3E}">
        <p14:creationId xmlns:p14="http://schemas.microsoft.com/office/powerpoint/2010/main" val="409998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Final Tip</a:t>
            </a:r>
            <a:endParaRPr lang="en-GB" dirty="0"/>
          </a:p>
        </p:txBody>
      </p:sp>
      <p:sp>
        <p:nvSpPr>
          <p:cNvPr id="3" name="Content Placeholder 2"/>
          <p:cNvSpPr>
            <a:spLocks noGrp="1"/>
          </p:cNvSpPr>
          <p:nvPr>
            <p:ph idx="1"/>
          </p:nvPr>
        </p:nvSpPr>
        <p:spPr>
          <a:xfrm>
            <a:off x="457200" y="1347761"/>
            <a:ext cx="8229600" cy="3799975"/>
          </a:xfrm>
        </p:spPr>
        <p:txBody>
          <a:bodyPr>
            <a:normAutofit/>
          </a:bodyPr>
          <a:lstStyle/>
          <a:p>
            <a:r>
              <a:rPr lang="en-GB" dirty="0" smtClean="0"/>
              <a:t>Negotiate the contract and SLA from a position of strength</a:t>
            </a:r>
          </a:p>
          <a:p>
            <a:pPr lvl="1"/>
            <a:r>
              <a:rPr lang="en-GB" dirty="0" smtClean="0"/>
              <a:t>Know exactly what’s on offer</a:t>
            </a:r>
          </a:p>
          <a:p>
            <a:r>
              <a:rPr lang="en-GB" dirty="0" smtClean="0"/>
              <a:t>Don’t assume that because you can do something with an on-premise enterprise application it will be available via the Cloud</a:t>
            </a:r>
          </a:p>
          <a:p>
            <a:r>
              <a:rPr lang="en-GB" dirty="0" smtClean="0"/>
              <a:t>Read the small print </a:t>
            </a:r>
            <a:endParaRPr lang="en-GB" dirty="0"/>
          </a:p>
        </p:txBody>
      </p:sp>
      <p:sp>
        <p:nvSpPr>
          <p:cNvPr id="6" name="Rectangle 5"/>
          <p:cNvSpPr/>
          <p:nvPr/>
        </p:nvSpPr>
        <p:spPr>
          <a:xfrm>
            <a:off x="971600" y="4835698"/>
            <a:ext cx="7188200" cy="923330"/>
          </a:xfrm>
          <a:prstGeom prst="rect">
            <a:avLst/>
          </a:prstGeom>
          <a:ln>
            <a:solidFill>
              <a:schemeClr val="tx1"/>
            </a:solidFill>
          </a:ln>
        </p:spPr>
        <p:txBody>
          <a:bodyPr wrap="square">
            <a:spAutoFit/>
          </a:bodyPr>
          <a:lstStyle/>
          <a:p>
            <a:r>
              <a:rPr lang="en-GB" dirty="0" smtClean="0">
                <a:solidFill>
                  <a:schemeClr val="bg1"/>
                </a:solidFill>
              </a:rPr>
              <a:t>“Downtime Period” </a:t>
            </a:r>
            <a:r>
              <a:rPr lang="en-GB" dirty="0">
                <a:solidFill>
                  <a:schemeClr val="bg1"/>
                </a:solidFill>
              </a:rPr>
              <a:t>means, for a domain, a period of ten consecutive minutes of Downtime. Intermittent Downtime for a period of less than ten minutes will not be counted towards any Downtime Periods</a:t>
            </a:r>
          </a:p>
        </p:txBody>
      </p:sp>
      <p:sp>
        <p:nvSpPr>
          <p:cNvPr id="7" name="Rounded Rectangle 6"/>
          <p:cNvSpPr/>
          <p:nvPr/>
        </p:nvSpPr>
        <p:spPr>
          <a:xfrm>
            <a:off x="6661200" y="5661248"/>
            <a:ext cx="1498600" cy="287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bg1"/>
                </a:solidFill>
              </a:rPr>
              <a:t>Google SLA</a:t>
            </a:r>
            <a:endParaRPr lang="en-GB" sz="1600" dirty="0">
              <a:solidFill>
                <a:schemeClr val="bg1"/>
              </a:solidFill>
            </a:endParaRPr>
          </a:p>
        </p:txBody>
      </p:sp>
    </p:spTree>
    <p:extLst>
      <p:ext uri="{BB962C8B-B14F-4D97-AF65-F5344CB8AC3E}">
        <p14:creationId xmlns:p14="http://schemas.microsoft.com/office/powerpoint/2010/main" val="77539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2111430" y="1905705"/>
            <a:ext cx="6477000" cy="1323439"/>
          </a:xfrm>
          <a:prstGeom prst="rect">
            <a:avLst/>
          </a:prstGeom>
          <a:noFill/>
        </p:spPr>
        <p:txBody>
          <a:bodyPr wrap="square" rtlCol="0">
            <a:spAutoFit/>
          </a:bodyPr>
          <a:lstStyle/>
          <a:p>
            <a:r>
              <a:rPr lang="en-US" sz="1600" b="1" dirty="0" smtClean="0">
                <a:solidFill>
                  <a:schemeClr val="bg1"/>
                </a:solidFill>
              </a:rPr>
              <a:t>John Craddock</a:t>
            </a:r>
          </a:p>
          <a:p>
            <a:r>
              <a:rPr lang="en-US" sz="1600" dirty="0" smtClean="0">
                <a:solidFill>
                  <a:schemeClr val="bg1"/>
                </a:solidFill>
              </a:rPr>
              <a:t>Created by John Craddock, XTSeminars Ltd brings you world class IT seminars written and delivered by experts. As an infrastructure and security architect he has designed and implemented global distributed IT solutions, providing services to industry leaders including Microsoft. </a:t>
            </a:r>
            <a:endParaRPr lang="en-US" sz="1600" dirty="0">
              <a:solidFill>
                <a:schemeClr val="bg1"/>
              </a:solidFill>
            </a:endParaRPr>
          </a:p>
        </p:txBody>
      </p:sp>
      <p:sp>
        <p:nvSpPr>
          <p:cNvPr id="15" name="TextBox 14"/>
          <p:cNvSpPr txBox="1"/>
          <p:nvPr/>
        </p:nvSpPr>
        <p:spPr>
          <a:xfrm>
            <a:off x="2111430" y="3236979"/>
            <a:ext cx="6400800" cy="1077218"/>
          </a:xfrm>
          <a:prstGeom prst="rect">
            <a:avLst/>
          </a:prstGeom>
          <a:noFill/>
        </p:spPr>
        <p:txBody>
          <a:bodyPr wrap="square" rtlCol="0">
            <a:spAutoFit/>
          </a:bodyPr>
          <a:lstStyle/>
          <a:p>
            <a:endParaRPr lang="en-US" sz="1600" dirty="0" smtClean="0">
              <a:solidFill>
                <a:schemeClr val="bg1"/>
              </a:solidFill>
            </a:endParaRPr>
          </a:p>
          <a:p>
            <a:r>
              <a:rPr lang="en-US" sz="1600" dirty="0" smtClean="0">
                <a:solidFill>
                  <a:schemeClr val="bg1"/>
                </a:solidFill>
              </a:rPr>
              <a:t>John is an international speaker, delivering technical seminars, sessions and keynotes around the world and is a featured speaker at major IT conferences such as Microsoft </a:t>
            </a:r>
            <a:r>
              <a:rPr lang="en-US" sz="1600" dirty="0" err="1" smtClean="0">
                <a:solidFill>
                  <a:schemeClr val="bg1"/>
                </a:solidFill>
              </a:rPr>
              <a:t>TechEd</a:t>
            </a:r>
            <a:r>
              <a:rPr lang="en-US" sz="1600" dirty="0" smtClean="0">
                <a:solidFill>
                  <a:schemeClr val="bg1"/>
                </a:solidFill>
              </a:rPr>
              <a:t>.</a:t>
            </a:r>
            <a:endParaRPr lang="en-US" dirty="0">
              <a:solidFill>
                <a:schemeClr val="bg1"/>
              </a:solidFill>
            </a:endParaRPr>
          </a:p>
        </p:txBody>
      </p:sp>
      <p:pic>
        <p:nvPicPr>
          <p:cNvPr id="1029" name="Picture 5"/>
          <p:cNvPicPr>
            <a:picLocks noChangeAspect="1" noChangeArrowheads="1"/>
          </p:cNvPicPr>
          <p:nvPr/>
        </p:nvPicPr>
        <p:blipFill>
          <a:blip r:embed="rId2" cstate="print"/>
          <a:srcRect/>
          <a:stretch>
            <a:fillRect/>
          </a:stretch>
        </p:blipFill>
        <p:spPr bwMode="auto">
          <a:xfrm>
            <a:off x="587430" y="2279018"/>
            <a:ext cx="1467947" cy="182205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103266" y="4773150"/>
            <a:ext cx="7067640" cy="646331"/>
          </a:xfrm>
          <a:prstGeom prst="rect">
            <a:avLst/>
          </a:prstGeom>
        </p:spPr>
        <p:txBody>
          <a:bodyPr wrap="none" rtlCol="0">
            <a:spAutoFit/>
          </a:bodyPr>
          <a:lstStyle/>
          <a:p>
            <a:r>
              <a:rPr lang="en-GB" dirty="0" smtClean="0">
                <a:solidFill>
                  <a:schemeClr val="bg1"/>
                </a:solidFill>
              </a:rPr>
              <a:t>John Craddock can be engaged as a consultant by contacting him directly:</a:t>
            </a:r>
          </a:p>
          <a:p>
            <a:r>
              <a:rPr lang="en-GB" dirty="0" smtClean="0">
                <a:solidFill>
                  <a:schemeClr val="bg1"/>
                </a:solidFill>
              </a:rPr>
              <a:t>Johncra@xtseminars.co.uk</a:t>
            </a:r>
          </a:p>
        </p:txBody>
      </p:sp>
    </p:spTree>
    <p:extLst>
      <p:ext uri="{BB962C8B-B14F-4D97-AF65-F5344CB8AC3E}">
        <p14:creationId xmlns:p14="http://schemas.microsoft.com/office/powerpoint/2010/main" val="140941032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30191" y="2065843"/>
            <a:ext cx="6112506" cy="1938992"/>
          </a:xfrm>
          <a:prstGeom prst="rect">
            <a:avLst/>
          </a:prstGeom>
        </p:spPr>
        <p:txBody>
          <a:bodyPr wrap="none" rtlCol="0">
            <a:spAutoFit/>
          </a:bodyPr>
          <a:lstStyle/>
          <a:p>
            <a:pPr algn="ctr"/>
            <a:r>
              <a:rPr lang="en-GB" sz="4000" dirty="0" smtClean="0">
                <a:solidFill>
                  <a:schemeClr val="bg1"/>
                </a:solidFill>
              </a:rPr>
              <a:t>An example of </a:t>
            </a:r>
            <a:r>
              <a:rPr lang="en-GB" sz="4000" dirty="0" err="1" smtClean="0">
                <a:solidFill>
                  <a:schemeClr val="bg1"/>
                </a:solidFill>
              </a:rPr>
              <a:t>PaaS</a:t>
            </a:r>
            <a:endParaRPr lang="en-GB" sz="4000" dirty="0" smtClean="0">
              <a:solidFill>
                <a:schemeClr val="bg1"/>
              </a:solidFill>
            </a:endParaRPr>
          </a:p>
          <a:p>
            <a:pPr algn="ctr"/>
            <a:r>
              <a:rPr lang="en-GB" sz="4000" dirty="0" smtClean="0">
                <a:solidFill>
                  <a:schemeClr val="bg1"/>
                </a:solidFill>
              </a:rPr>
              <a:t>Let’s look at Microsoft Azure</a:t>
            </a:r>
          </a:p>
          <a:p>
            <a:pPr algn="ctr"/>
            <a:endParaRPr lang="en-GB" sz="4000" dirty="0" smtClean="0">
              <a:solidFill>
                <a:schemeClr val="bg1"/>
              </a:solidFill>
            </a:endParaRPr>
          </a:p>
        </p:txBody>
      </p:sp>
    </p:spTree>
    <p:extLst>
      <p:ext uri="{BB962C8B-B14F-4D97-AF65-F5344CB8AC3E}">
        <p14:creationId xmlns:p14="http://schemas.microsoft.com/office/powerpoint/2010/main" val="30157934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Typical Application</a:t>
            </a:r>
            <a:endParaRPr lang="en-GB" dirty="0"/>
          </a:p>
        </p:txBody>
      </p:sp>
      <p:sp>
        <p:nvSpPr>
          <p:cNvPr id="5" name="Rectangle 4"/>
          <p:cNvSpPr/>
          <p:nvPr/>
        </p:nvSpPr>
        <p:spPr>
          <a:xfrm>
            <a:off x="2765700" y="1753790"/>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layer</a:t>
            </a:r>
            <a:endParaRPr lang="en-US" dirty="0">
              <a:solidFill>
                <a:schemeClr val="tx1"/>
              </a:solidFill>
              <a:latin typeface="+mj-lt"/>
            </a:endParaRPr>
          </a:p>
        </p:txBody>
      </p:sp>
      <p:cxnSp>
        <p:nvCxnSpPr>
          <p:cNvPr id="7" name="Straight Connector 6"/>
          <p:cNvCxnSpPr/>
          <p:nvPr/>
        </p:nvCxnSpPr>
        <p:spPr>
          <a:xfrm>
            <a:off x="1880179" y="1899988"/>
            <a:ext cx="873373" cy="613"/>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7"/>
          <p:cNvSpPr/>
          <p:nvPr/>
        </p:nvSpPr>
        <p:spPr>
          <a:xfrm>
            <a:off x="1911257" y="1443838"/>
            <a:ext cx="860044" cy="338554"/>
          </a:xfrm>
          <a:prstGeom prst="rect">
            <a:avLst/>
          </a:prstGeom>
          <a:ln>
            <a:noFill/>
          </a:ln>
        </p:spPr>
        <p:txBody>
          <a:bodyPr wrap="none">
            <a:spAutoFit/>
          </a:bodyPr>
          <a:lstStyle/>
          <a:p>
            <a:pPr lvl="0" algn="ctr"/>
            <a:r>
              <a:rPr lang="en-US" sz="1600" dirty="0" smtClean="0">
                <a:solidFill>
                  <a:schemeClr val="bg1"/>
                </a:solidFill>
                <a:latin typeface="+mj-lt"/>
              </a:rPr>
              <a:t>Request</a:t>
            </a:r>
            <a:endParaRPr lang="en-US" sz="1600" dirty="0">
              <a:solidFill>
                <a:schemeClr val="bg1"/>
              </a:solidFill>
              <a:latin typeface="+mj-lt"/>
            </a:endParaRPr>
          </a:p>
        </p:txBody>
      </p:sp>
      <p:sp>
        <p:nvSpPr>
          <p:cNvPr id="9" name="Rectangle 8"/>
          <p:cNvSpPr/>
          <p:nvPr/>
        </p:nvSpPr>
        <p:spPr>
          <a:xfrm>
            <a:off x="4912438" y="1753790"/>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Business layer</a:t>
            </a:r>
            <a:endParaRPr lang="en-US" dirty="0">
              <a:solidFill>
                <a:schemeClr val="tx1"/>
              </a:solidFill>
              <a:latin typeface="+mj-lt"/>
            </a:endParaRPr>
          </a:p>
        </p:txBody>
      </p:sp>
      <p:sp>
        <p:nvSpPr>
          <p:cNvPr id="10" name="Can 9"/>
          <p:cNvSpPr/>
          <p:nvPr/>
        </p:nvSpPr>
        <p:spPr>
          <a:xfrm>
            <a:off x="7098565" y="1419140"/>
            <a:ext cx="1056289" cy="1119352"/>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tx1"/>
                </a:solidFill>
                <a:latin typeface="+mj-lt"/>
              </a:rPr>
              <a:t>Database</a:t>
            </a:r>
            <a:endParaRPr lang="en-US" dirty="0">
              <a:solidFill>
                <a:schemeClr val="tx1"/>
              </a:solidFill>
              <a:latin typeface="+mj-lt"/>
            </a:endParaRPr>
          </a:p>
        </p:txBody>
      </p:sp>
      <p:cxnSp>
        <p:nvCxnSpPr>
          <p:cNvPr id="11" name="Straight Connector 10"/>
          <p:cNvCxnSpPr/>
          <p:nvPr/>
        </p:nvCxnSpPr>
        <p:spPr>
          <a:xfrm flipV="1">
            <a:off x="4252890" y="1892106"/>
            <a:ext cx="654269" cy="1"/>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p:cNvCxnSpPr/>
          <p:nvPr/>
        </p:nvCxnSpPr>
        <p:spPr>
          <a:xfrm>
            <a:off x="6544729" y="1876821"/>
            <a:ext cx="501285" cy="2147"/>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a:off x="1859153" y="2083920"/>
            <a:ext cx="873373" cy="613"/>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4231864" y="2076038"/>
            <a:ext cx="654269" cy="1"/>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p:cNvCxnSpPr/>
          <p:nvPr/>
        </p:nvCxnSpPr>
        <p:spPr>
          <a:xfrm>
            <a:off x="6544729" y="2062901"/>
            <a:ext cx="480259" cy="1"/>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Rectangle 15"/>
          <p:cNvSpPr/>
          <p:nvPr/>
        </p:nvSpPr>
        <p:spPr>
          <a:xfrm>
            <a:off x="1836850" y="2053452"/>
            <a:ext cx="982577" cy="338554"/>
          </a:xfrm>
          <a:prstGeom prst="rect">
            <a:avLst/>
          </a:prstGeom>
          <a:ln>
            <a:noFill/>
          </a:ln>
        </p:spPr>
        <p:txBody>
          <a:bodyPr wrap="none">
            <a:spAutoFit/>
          </a:bodyPr>
          <a:lstStyle/>
          <a:p>
            <a:pPr lvl="0" algn="ctr"/>
            <a:r>
              <a:rPr lang="en-US" sz="1600" dirty="0" smtClean="0">
                <a:solidFill>
                  <a:schemeClr val="bg1"/>
                </a:solidFill>
                <a:latin typeface="+mj-lt"/>
              </a:rPr>
              <a:t>Response</a:t>
            </a:r>
            <a:endParaRPr lang="en-US" sz="1600" dirty="0">
              <a:solidFill>
                <a:schemeClr val="bg1"/>
              </a:solidFill>
              <a:latin typeface="+mj-lt"/>
            </a:endParaRPr>
          </a:p>
        </p:txBody>
      </p:sp>
      <p:grpSp>
        <p:nvGrpSpPr>
          <p:cNvPr id="21" name="Group 20"/>
          <p:cNvGrpSpPr/>
          <p:nvPr/>
        </p:nvGrpSpPr>
        <p:grpSpPr>
          <a:xfrm>
            <a:off x="841720" y="1672933"/>
            <a:ext cx="928204" cy="602515"/>
            <a:chOff x="705863" y="2008397"/>
            <a:chExt cx="1139453" cy="837166"/>
          </a:xfrm>
        </p:grpSpPr>
        <p:pic>
          <p:nvPicPr>
            <p:cNvPr id="17" name="Picture 16"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22886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2" name="TextBox 21"/>
          <p:cNvSpPr txBox="1"/>
          <p:nvPr/>
        </p:nvSpPr>
        <p:spPr>
          <a:xfrm>
            <a:off x="655067" y="2128792"/>
            <a:ext cx="874407" cy="338554"/>
          </a:xfrm>
          <a:prstGeom prst="rect">
            <a:avLst/>
          </a:prstGeom>
        </p:spPr>
        <p:txBody>
          <a:bodyPr wrap="none" rtlCol="0">
            <a:spAutoFit/>
          </a:bodyPr>
          <a:lstStyle/>
          <a:p>
            <a:r>
              <a:rPr lang="en-GB" sz="1600" dirty="0" smtClean="0">
                <a:solidFill>
                  <a:schemeClr val="bg1"/>
                </a:solidFill>
              </a:rPr>
              <a:t>Browser</a:t>
            </a:r>
          </a:p>
        </p:txBody>
      </p:sp>
      <p:sp>
        <p:nvSpPr>
          <p:cNvPr id="23" name="TextBox 22"/>
          <p:cNvSpPr txBox="1"/>
          <p:nvPr/>
        </p:nvSpPr>
        <p:spPr>
          <a:xfrm>
            <a:off x="1568869" y="3057503"/>
            <a:ext cx="6425542" cy="523220"/>
          </a:xfrm>
          <a:prstGeom prst="rect">
            <a:avLst/>
          </a:prstGeom>
        </p:spPr>
        <p:txBody>
          <a:bodyPr wrap="none" rtlCol="0">
            <a:spAutoFit/>
          </a:bodyPr>
          <a:lstStyle/>
          <a:p>
            <a:r>
              <a:rPr lang="en-GB" sz="2800" dirty="0" smtClean="0"/>
              <a:t>What do we do when it starts to overheat?</a:t>
            </a:r>
          </a:p>
        </p:txBody>
      </p:sp>
      <p:sp>
        <p:nvSpPr>
          <p:cNvPr id="26" name="Rectangle 25"/>
          <p:cNvSpPr/>
          <p:nvPr/>
        </p:nvSpPr>
        <p:spPr>
          <a:xfrm>
            <a:off x="2739393" y="4640923"/>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layer</a:t>
            </a:r>
            <a:endParaRPr lang="en-US" dirty="0">
              <a:solidFill>
                <a:schemeClr val="tx1"/>
              </a:solidFill>
              <a:latin typeface="+mj-lt"/>
            </a:endParaRPr>
          </a:p>
        </p:txBody>
      </p:sp>
      <p:cxnSp>
        <p:nvCxnSpPr>
          <p:cNvPr id="27" name="Straight Connector 26"/>
          <p:cNvCxnSpPr/>
          <p:nvPr/>
        </p:nvCxnSpPr>
        <p:spPr>
          <a:xfrm>
            <a:off x="1853874" y="4787122"/>
            <a:ext cx="873373" cy="613"/>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a:xfrm>
            <a:off x="1884952" y="4330971"/>
            <a:ext cx="860044" cy="338554"/>
          </a:xfrm>
          <a:prstGeom prst="rect">
            <a:avLst/>
          </a:prstGeom>
          <a:ln>
            <a:noFill/>
          </a:ln>
        </p:spPr>
        <p:txBody>
          <a:bodyPr wrap="none">
            <a:spAutoFit/>
          </a:bodyPr>
          <a:lstStyle/>
          <a:p>
            <a:pPr lvl="0" algn="ctr"/>
            <a:r>
              <a:rPr lang="en-US" sz="1600" dirty="0" smtClean="0">
                <a:solidFill>
                  <a:schemeClr val="bg1"/>
                </a:solidFill>
                <a:latin typeface="+mj-lt"/>
              </a:rPr>
              <a:t>Request</a:t>
            </a:r>
            <a:endParaRPr lang="en-US" sz="1600" dirty="0">
              <a:solidFill>
                <a:schemeClr val="bg1"/>
              </a:solidFill>
              <a:latin typeface="+mj-lt"/>
            </a:endParaRPr>
          </a:p>
        </p:txBody>
      </p:sp>
      <p:sp>
        <p:nvSpPr>
          <p:cNvPr id="29" name="Rectangle 28"/>
          <p:cNvSpPr/>
          <p:nvPr/>
        </p:nvSpPr>
        <p:spPr>
          <a:xfrm>
            <a:off x="4886133" y="4640923"/>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Business layer</a:t>
            </a:r>
            <a:endParaRPr lang="en-US" dirty="0">
              <a:solidFill>
                <a:schemeClr val="tx1"/>
              </a:solidFill>
              <a:latin typeface="+mj-lt"/>
            </a:endParaRPr>
          </a:p>
        </p:txBody>
      </p:sp>
      <p:sp>
        <p:nvSpPr>
          <p:cNvPr id="30" name="Can 29"/>
          <p:cNvSpPr/>
          <p:nvPr/>
        </p:nvSpPr>
        <p:spPr>
          <a:xfrm>
            <a:off x="7072260" y="4306273"/>
            <a:ext cx="1056289" cy="1119352"/>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tx1"/>
                </a:solidFill>
                <a:latin typeface="+mj-lt"/>
              </a:rPr>
              <a:t>Database</a:t>
            </a:r>
            <a:endParaRPr lang="en-US" dirty="0">
              <a:solidFill>
                <a:schemeClr val="tx1"/>
              </a:solidFill>
              <a:latin typeface="+mj-lt"/>
            </a:endParaRPr>
          </a:p>
        </p:txBody>
      </p:sp>
      <p:cxnSp>
        <p:nvCxnSpPr>
          <p:cNvPr id="31" name="Straight Connector 30"/>
          <p:cNvCxnSpPr/>
          <p:nvPr/>
        </p:nvCxnSpPr>
        <p:spPr>
          <a:xfrm flipV="1">
            <a:off x="4226585" y="4779240"/>
            <a:ext cx="654269" cy="1"/>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p:nvCxnSpPr>
        <p:spPr>
          <a:xfrm>
            <a:off x="6518424" y="4763955"/>
            <a:ext cx="501285" cy="2147"/>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p:nvCxnSpPr>
        <p:spPr>
          <a:xfrm>
            <a:off x="1832848" y="4971054"/>
            <a:ext cx="873373" cy="613"/>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p:nvCxnSpPr>
        <p:spPr>
          <a:xfrm flipV="1">
            <a:off x="4205559" y="4963172"/>
            <a:ext cx="654269" cy="1"/>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p:nvPr/>
        </p:nvCxnSpPr>
        <p:spPr>
          <a:xfrm>
            <a:off x="6518424" y="4950033"/>
            <a:ext cx="480259" cy="1"/>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6" name="Rectangle 35"/>
          <p:cNvSpPr/>
          <p:nvPr/>
        </p:nvSpPr>
        <p:spPr>
          <a:xfrm>
            <a:off x="1810545" y="4940584"/>
            <a:ext cx="982577" cy="338554"/>
          </a:xfrm>
          <a:prstGeom prst="rect">
            <a:avLst/>
          </a:prstGeom>
          <a:ln>
            <a:noFill/>
          </a:ln>
        </p:spPr>
        <p:txBody>
          <a:bodyPr wrap="none">
            <a:spAutoFit/>
          </a:bodyPr>
          <a:lstStyle/>
          <a:p>
            <a:pPr lvl="0" algn="ctr"/>
            <a:r>
              <a:rPr lang="en-US" sz="1600" dirty="0" smtClean="0">
                <a:solidFill>
                  <a:schemeClr val="bg1"/>
                </a:solidFill>
                <a:latin typeface="+mj-lt"/>
              </a:rPr>
              <a:t>Response</a:t>
            </a:r>
            <a:endParaRPr lang="en-US" sz="1600" dirty="0">
              <a:solidFill>
                <a:schemeClr val="bg1"/>
              </a:solidFill>
              <a:latin typeface="+mj-lt"/>
            </a:endParaRPr>
          </a:p>
        </p:txBody>
      </p:sp>
      <p:grpSp>
        <p:nvGrpSpPr>
          <p:cNvPr id="24" name="Group 23"/>
          <p:cNvGrpSpPr/>
          <p:nvPr/>
        </p:nvGrpSpPr>
        <p:grpSpPr>
          <a:xfrm>
            <a:off x="79910" y="3125835"/>
            <a:ext cx="1800269" cy="1491513"/>
            <a:chOff x="63958" y="3603334"/>
            <a:chExt cx="1800269" cy="1491513"/>
          </a:xfrm>
        </p:grpSpPr>
        <p:grpSp>
          <p:nvGrpSpPr>
            <p:cNvPr id="37" name="Group 36"/>
            <p:cNvGrpSpPr/>
            <p:nvPr/>
          </p:nvGrpSpPr>
          <p:grpSpPr>
            <a:xfrm>
              <a:off x="63958" y="3603334"/>
              <a:ext cx="928204" cy="602514"/>
              <a:chOff x="705863" y="2008397"/>
              <a:chExt cx="1139453" cy="837166"/>
            </a:xfrm>
          </p:grpSpPr>
          <p:pic>
            <p:nvPicPr>
              <p:cNvPr id="38" name="Picture 3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1" name="Group 40"/>
            <p:cNvGrpSpPr/>
            <p:nvPr/>
          </p:nvGrpSpPr>
          <p:grpSpPr>
            <a:xfrm>
              <a:off x="174023" y="3730333"/>
              <a:ext cx="928204" cy="602514"/>
              <a:chOff x="705863" y="2008397"/>
              <a:chExt cx="1139453" cy="837166"/>
            </a:xfrm>
          </p:grpSpPr>
          <p:pic>
            <p:nvPicPr>
              <p:cNvPr id="42" name="Picture 4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Group 43"/>
            <p:cNvGrpSpPr/>
            <p:nvPr/>
          </p:nvGrpSpPr>
          <p:grpSpPr>
            <a:xfrm>
              <a:off x="326423" y="3882733"/>
              <a:ext cx="928204" cy="602514"/>
              <a:chOff x="705863" y="2008397"/>
              <a:chExt cx="1139453" cy="837166"/>
            </a:xfrm>
          </p:grpSpPr>
          <p:pic>
            <p:nvPicPr>
              <p:cNvPr id="45" name="Picture 44"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4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7" name="Group 46"/>
            <p:cNvGrpSpPr/>
            <p:nvPr/>
          </p:nvGrpSpPr>
          <p:grpSpPr>
            <a:xfrm>
              <a:off x="478823" y="4035133"/>
              <a:ext cx="928204" cy="602514"/>
              <a:chOff x="705863" y="2008397"/>
              <a:chExt cx="1139453" cy="837166"/>
            </a:xfrm>
          </p:grpSpPr>
          <p:pic>
            <p:nvPicPr>
              <p:cNvPr id="48" name="Picture 4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4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oup 49"/>
            <p:cNvGrpSpPr/>
            <p:nvPr/>
          </p:nvGrpSpPr>
          <p:grpSpPr>
            <a:xfrm>
              <a:off x="631223" y="4187533"/>
              <a:ext cx="928204" cy="602514"/>
              <a:chOff x="705863" y="2008397"/>
              <a:chExt cx="1139453" cy="837166"/>
            </a:xfrm>
          </p:grpSpPr>
          <p:pic>
            <p:nvPicPr>
              <p:cNvPr id="51" name="Picture 50"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5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3" name="Group 52"/>
            <p:cNvGrpSpPr/>
            <p:nvPr/>
          </p:nvGrpSpPr>
          <p:grpSpPr>
            <a:xfrm>
              <a:off x="783623" y="4339933"/>
              <a:ext cx="928204" cy="602514"/>
              <a:chOff x="705863" y="2008397"/>
              <a:chExt cx="1139453" cy="837166"/>
            </a:xfrm>
          </p:grpSpPr>
          <p:pic>
            <p:nvPicPr>
              <p:cNvPr id="54" name="Picture 5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6" name="Group 55"/>
            <p:cNvGrpSpPr/>
            <p:nvPr/>
          </p:nvGrpSpPr>
          <p:grpSpPr>
            <a:xfrm>
              <a:off x="936023" y="4492333"/>
              <a:ext cx="928204" cy="602514"/>
              <a:chOff x="705863" y="2008397"/>
              <a:chExt cx="1139453" cy="837166"/>
            </a:xfrm>
          </p:grpSpPr>
          <p:pic>
            <p:nvPicPr>
              <p:cNvPr id="57" name="Picture 56"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5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60" name="Group 59"/>
          <p:cNvGrpSpPr/>
          <p:nvPr/>
        </p:nvGrpSpPr>
        <p:grpSpPr>
          <a:xfrm>
            <a:off x="-20999" y="3596798"/>
            <a:ext cx="1800269" cy="1491513"/>
            <a:chOff x="63958" y="3603334"/>
            <a:chExt cx="1800269" cy="1491513"/>
          </a:xfrm>
        </p:grpSpPr>
        <p:grpSp>
          <p:nvGrpSpPr>
            <p:cNvPr id="61" name="Group 60"/>
            <p:cNvGrpSpPr/>
            <p:nvPr/>
          </p:nvGrpSpPr>
          <p:grpSpPr>
            <a:xfrm>
              <a:off x="63958" y="3603334"/>
              <a:ext cx="928204" cy="602514"/>
              <a:chOff x="705863" y="2008397"/>
              <a:chExt cx="1139453" cy="837166"/>
            </a:xfrm>
          </p:grpSpPr>
          <p:pic>
            <p:nvPicPr>
              <p:cNvPr id="80" name="Picture 7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8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 name="Group 61"/>
            <p:cNvGrpSpPr/>
            <p:nvPr/>
          </p:nvGrpSpPr>
          <p:grpSpPr>
            <a:xfrm>
              <a:off x="174023" y="3730333"/>
              <a:ext cx="928204" cy="602514"/>
              <a:chOff x="705863" y="2008397"/>
              <a:chExt cx="1139453" cy="837166"/>
            </a:xfrm>
          </p:grpSpPr>
          <p:pic>
            <p:nvPicPr>
              <p:cNvPr id="78" name="Picture 7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3" name="Group 62"/>
            <p:cNvGrpSpPr/>
            <p:nvPr/>
          </p:nvGrpSpPr>
          <p:grpSpPr>
            <a:xfrm>
              <a:off x="326423" y="3882733"/>
              <a:ext cx="928204" cy="602514"/>
              <a:chOff x="705863" y="2008397"/>
              <a:chExt cx="1139453" cy="837166"/>
            </a:xfrm>
          </p:grpSpPr>
          <p:pic>
            <p:nvPicPr>
              <p:cNvPr id="76" name="Picture 75"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4" name="Group 63"/>
            <p:cNvGrpSpPr/>
            <p:nvPr/>
          </p:nvGrpSpPr>
          <p:grpSpPr>
            <a:xfrm>
              <a:off x="478823" y="4035133"/>
              <a:ext cx="928204" cy="602514"/>
              <a:chOff x="705863" y="2008397"/>
              <a:chExt cx="1139453" cy="837166"/>
            </a:xfrm>
          </p:grpSpPr>
          <p:pic>
            <p:nvPicPr>
              <p:cNvPr id="74" name="Picture 7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5" name="Group 64"/>
            <p:cNvGrpSpPr/>
            <p:nvPr/>
          </p:nvGrpSpPr>
          <p:grpSpPr>
            <a:xfrm>
              <a:off x="631223" y="4187533"/>
              <a:ext cx="928204" cy="602514"/>
              <a:chOff x="705863" y="2008397"/>
              <a:chExt cx="1139453" cy="837166"/>
            </a:xfrm>
          </p:grpSpPr>
          <p:pic>
            <p:nvPicPr>
              <p:cNvPr id="72" name="Picture 7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6" name="Group 65"/>
            <p:cNvGrpSpPr/>
            <p:nvPr/>
          </p:nvGrpSpPr>
          <p:grpSpPr>
            <a:xfrm>
              <a:off x="783623" y="4339933"/>
              <a:ext cx="928204" cy="602514"/>
              <a:chOff x="705863" y="2008397"/>
              <a:chExt cx="1139453" cy="837166"/>
            </a:xfrm>
          </p:grpSpPr>
          <p:pic>
            <p:nvPicPr>
              <p:cNvPr id="70" name="Picture 6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7" name="Group 66"/>
            <p:cNvGrpSpPr/>
            <p:nvPr/>
          </p:nvGrpSpPr>
          <p:grpSpPr>
            <a:xfrm>
              <a:off x="936023" y="4492333"/>
              <a:ext cx="928204" cy="602514"/>
              <a:chOff x="705863" y="2008397"/>
              <a:chExt cx="1139453" cy="837166"/>
            </a:xfrm>
          </p:grpSpPr>
          <p:pic>
            <p:nvPicPr>
              <p:cNvPr id="68" name="Picture 6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6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2" name="Group 81"/>
          <p:cNvGrpSpPr/>
          <p:nvPr/>
        </p:nvGrpSpPr>
        <p:grpSpPr>
          <a:xfrm>
            <a:off x="-20999" y="4097069"/>
            <a:ext cx="1800269" cy="1491513"/>
            <a:chOff x="63958" y="3603334"/>
            <a:chExt cx="1800269" cy="1491513"/>
          </a:xfrm>
        </p:grpSpPr>
        <p:grpSp>
          <p:nvGrpSpPr>
            <p:cNvPr id="83" name="Group 82"/>
            <p:cNvGrpSpPr/>
            <p:nvPr/>
          </p:nvGrpSpPr>
          <p:grpSpPr>
            <a:xfrm>
              <a:off x="63958" y="3603334"/>
              <a:ext cx="928204" cy="602514"/>
              <a:chOff x="705863" y="2008397"/>
              <a:chExt cx="1139453" cy="837166"/>
            </a:xfrm>
          </p:grpSpPr>
          <p:pic>
            <p:nvPicPr>
              <p:cNvPr id="102" name="Picture 10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4" name="Group 83"/>
            <p:cNvGrpSpPr/>
            <p:nvPr/>
          </p:nvGrpSpPr>
          <p:grpSpPr>
            <a:xfrm>
              <a:off x="174023" y="3730333"/>
              <a:ext cx="928204" cy="602514"/>
              <a:chOff x="705863" y="2008397"/>
              <a:chExt cx="1139453" cy="837166"/>
            </a:xfrm>
          </p:grpSpPr>
          <p:pic>
            <p:nvPicPr>
              <p:cNvPr id="100" name="Picture 9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0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5" name="Group 84"/>
            <p:cNvGrpSpPr/>
            <p:nvPr/>
          </p:nvGrpSpPr>
          <p:grpSpPr>
            <a:xfrm>
              <a:off x="326423" y="3882733"/>
              <a:ext cx="928204" cy="602514"/>
              <a:chOff x="705863" y="2008397"/>
              <a:chExt cx="1139453" cy="837166"/>
            </a:xfrm>
          </p:grpSpPr>
          <p:pic>
            <p:nvPicPr>
              <p:cNvPr id="98" name="Picture 9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 name="Group 85"/>
            <p:cNvGrpSpPr/>
            <p:nvPr/>
          </p:nvGrpSpPr>
          <p:grpSpPr>
            <a:xfrm>
              <a:off x="478823" y="4035133"/>
              <a:ext cx="928204" cy="602514"/>
              <a:chOff x="705863" y="2008397"/>
              <a:chExt cx="1139453" cy="837166"/>
            </a:xfrm>
          </p:grpSpPr>
          <p:pic>
            <p:nvPicPr>
              <p:cNvPr id="96" name="Picture 95"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7" name="Group 86"/>
            <p:cNvGrpSpPr/>
            <p:nvPr/>
          </p:nvGrpSpPr>
          <p:grpSpPr>
            <a:xfrm>
              <a:off x="631223" y="4187533"/>
              <a:ext cx="928204" cy="602514"/>
              <a:chOff x="705863" y="2008397"/>
              <a:chExt cx="1139453" cy="837166"/>
            </a:xfrm>
          </p:grpSpPr>
          <p:pic>
            <p:nvPicPr>
              <p:cNvPr id="94" name="Picture 9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8" name="Group 87"/>
            <p:cNvGrpSpPr/>
            <p:nvPr/>
          </p:nvGrpSpPr>
          <p:grpSpPr>
            <a:xfrm>
              <a:off x="783623" y="4339933"/>
              <a:ext cx="928204" cy="602514"/>
              <a:chOff x="705863" y="2008397"/>
              <a:chExt cx="1139453" cy="837166"/>
            </a:xfrm>
          </p:grpSpPr>
          <p:pic>
            <p:nvPicPr>
              <p:cNvPr id="92" name="Picture 9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9" name="Group 88"/>
            <p:cNvGrpSpPr/>
            <p:nvPr/>
          </p:nvGrpSpPr>
          <p:grpSpPr>
            <a:xfrm>
              <a:off x="936023" y="4492333"/>
              <a:ext cx="928204" cy="602514"/>
              <a:chOff x="705863" y="2008397"/>
              <a:chExt cx="1139453" cy="837166"/>
            </a:xfrm>
          </p:grpSpPr>
          <p:pic>
            <p:nvPicPr>
              <p:cNvPr id="90" name="Picture 8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04" name="Group 103"/>
          <p:cNvGrpSpPr/>
          <p:nvPr/>
        </p:nvGrpSpPr>
        <p:grpSpPr>
          <a:xfrm>
            <a:off x="-58415" y="4662700"/>
            <a:ext cx="1800269" cy="1491513"/>
            <a:chOff x="63958" y="3603334"/>
            <a:chExt cx="1800269" cy="1491513"/>
          </a:xfrm>
        </p:grpSpPr>
        <p:grpSp>
          <p:nvGrpSpPr>
            <p:cNvPr id="105" name="Group 104"/>
            <p:cNvGrpSpPr/>
            <p:nvPr/>
          </p:nvGrpSpPr>
          <p:grpSpPr>
            <a:xfrm>
              <a:off x="63958" y="3603334"/>
              <a:ext cx="928204" cy="602514"/>
              <a:chOff x="705863" y="2008397"/>
              <a:chExt cx="1139453" cy="837166"/>
            </a:xfrm>
          </p:grpSpPr>
          <p:pic>
            <p:nvPicPr>
              <p:cNvPr id="124" name="Picture 12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6" name="Group 105"/>
            <p:cNvGrpSpPr/>
            <p:nvPr/>
          </p:nvGrpSpPr>
          <p:grpSpPr>
            <a:xfrm>
              <a:off x="174023" y="3730333"/>
              <a:ext cx="928204" cy="602514"/>
              <a:chOff x="705863" y="2008397"/>
              <a:chExt cx="1139453" cy="837166"/>
            </a:xfrm>
          </p:grpSpPr>
          <p:pic>
            <p:nvPicPr>
              <p:cNvPr id="122" name="Picture 12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7" name="Group 106"/>
            <p:cNvGrpSpPr/>
            <p:nvPr/>
          </p:nvGrpSpPr>
          <p:grpSpPr>
            <a:xfrm>
              <a:off x="326423" y="3882733"/>
              <a:ext cx="928204" cy="602514"/>
              <a:chOff x="705863" y="2008397"/>
              <a:chExt cx="1139453" cy="837166"/>
            </a:xfrm>
          </p:grpSpPr>
          <p:pic>
            <p:nvPicPr>
              <p:cNvPr id="120" name="Picture 11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8" name="Group 107"/>
            <p:cNvGrpSpPr/>
            <p:nvPr/>
          </p:nvGrpSpPr>
          <p:grpSpPr>
            <a:xfrm>
              <a:off x="478823" y="4035133"/>
              <a:ext cx="928204" cy="602514"/>
              <a:chOff x="705863" y="2008397"/>
              <a:chExt cx="1139453" cy="837166"/>
            </a:xfrm>
          </p:grpSpPr>
          <p:pic>
            <p:nvPicPr>
              <p:cNvPr id="118" name="Picture 11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9" name="Group 108"/>
            <p:cNvGrpSpPr/>
            <p:nvPr/>
          </p:nvGrpSpPr>
          <p:grpSpPr>
            <a:xfrm>
              <a:off x="631223" y="4187533"/>
              <a:ext cx="928204" cy="602514"/>
              <a:chOff x="705863" y="2008397"/>
              <a:chExt cx="1139453" cy="837166"/>
            </a:xfrm>
          </p:grpSpPr>
          <p:pic>
            <p:nvPicPr>
              <p:cNvPr id="116" name="Picture 115"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1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0" name="Group 109"/>
            <p:cNvGrpSpPr/>
            <p:nvPr/>
          </p:nvGrpSpPr>
          <p:grpSpPr>
            <a:xfrm>
              <a:off x="783623" y="4339933"/>
              <a:ext cx="928204" cy="602514"/>
              <a:chOff x="705863" y="2008397"/>
              <a:chExt cx="1139453" cy="837166"/>
            </a:xfrm>
          </p:grpSpPr>
          <p:pic>
            <p:nvPicPr>
              <p:cNvPr id="114" name="Picture 11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1" name="Group 110"/>
            <p:cNvGrpSpPr/>
            <p:nvPr/>
          </p:nvGrpSpPr>
          <p:grpSpPr>
            <a:xfrm>
              <a:off x="936023" y="4492333"/>
              <a:ext cx="928204" cy="602514"/>
              <a:chOff x="705863" y="2008397"/>
              <a:chExt cx="1139453" cy="837166"/>
            </a:xfrm>
          </p:grpSpPr>
          <p:pic>
            <p:nvPicPr>
              <p:cNvPr id="112" name="Picture 11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2288648" name="Picture 8" descr="C:\Users\Administrator\AppData\Local\Microsoft\Windows\Temporary Internet Files\Content.IE5\KACRC10E\MC90043481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1755" y="4021666"/>
            <a:ext cx="787286" cy="78728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C:\Users\Administrator\AppData\Local\Microsoft\Windows\Temporary Internet Files\Content.IE5\KACRC10E\MC90043481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8633" y="4021666"/>
            <a:ext cx="787286" cy="78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60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nodeType="withEffect">
                                  <p:stCondLst>
                                    <p:cond delay="0"/>
                                  </p:stCondLst>
                                  <p:childTnLst>
                                    <p:set>
                                      <p:cBhvr>
                                        <p:cTn id="51" dur="1" fill="hold">
                                          <p:stCondLst>
                                            <p:cond delay="0"/>
                                          </p:stCondLst>
                                        </p:cTn>
                                        <p:tgtEl>
                                          <p:spTgt spid="104"/>
                                        </p:tgtEl>
                                        <p:attrNameLst>
                                          <p:attrName>style.visibility</p:attrName>
                                        </p:attrNameLst>
                                      </p:cBhvr>
                                      <p:to>
                                        <p:strVal val="visible"/>
                                      </p:to>
                                    </p:set>
                                    <p:animEffect transition="in" filter="fade">
                                      <p:cBhvr>
                                        <p:cTn id="52" dur="500"/>
                                        <p:tgtEl>
                                          <p:spTgt spid="104"/>
                                        </p:tgtEl>
                                      </p:cBhvr>
                                    </p:animEffect>
                                  </p:childTnLst>
                                </p:cTn>
                              </p:par>
                              <p:par>
                                <p:cTn id="53" presetID="10" presetClass="entr" presetSubtype="0" fill="hold" nodeType="withEffect">
                                  <p:stCondLst>
                                    <p:cond delay="0"/>
                                  </p:stCondLst>
                                  <p:childTnLst>
                                    <p:set>
                                      <p:cBhvr>
                                        <p:cTn id="54" dur="1" fill="hold">
                                          <p:stCondLst>
                                            <p:cond delay="0"/>
                                          </p:stCondLst>
                                        </p:cTn>
                                        <p:tgtEl>
                                          <p:spTgt spid="2288648"/>
                                        </p:tgtEl>
                                        <p:attrNameLst>
                                          <p:attrName>style.visibility</p:attrName>
                                        </p:attrNameLst>
                                      </p:cBhvr>
                                      <p:to>
                                        <p:strVal val="visible"/>
                                      </p:to>
                                    </p:set>
                                    <p:animEffect transition="in" filter="fade">
                                      <p:cBhvr>
                                        <p:cTn id="55" dur="500"/>
                                        <p:tgtEl>
                                          <p:spTgt spid="2288648"/>
                                        </p:tgtEl>
                                      </p:cBhvr>
                                    </p:animEffect>
                                  </p:childTnLst>
                                </p:cTn>
                              </p:par>
                              <p:par>
                                <p:cTn id="56" presetID="10" presetClass="entr" presetSubtype="0" fill="hold" nodeType="with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fade">
                                      <p:cBhvr>
                                        <p:cTn id="58"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8" grpId="0"/>
      <p:bldP spid="29" grpId="0" animBg="1"/>
      <p:bldP spid="30" grpId="0" animBg="1"/>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Scale Out</a:t>
            </a:r>
            <a:endParaRPr lang="en-GB" dirty="0"/>
          </a:p>
        </p:txBody>
      </p:sp>
      <p:sp>
        <p:nvSpPr>
          <p:cNvPr id="6" name="Content Placeholder 5"/>
          <p:cNvSpPr>
            <a:spLocks noGrp="1"/>
          </p:cNvSpPr>
          <p:nvPr>
            <p:ph idx="1"/>
          </p:nvPr>
        </p:nvSpPr>
        <p:spPr>
          <a:xfrm>
            <a:off x="457200" y="4715933"/>
            <a:ext cx="8229600" cy="1710267"/>
          </a:xfrm>
        </p:spPr>
        <p:txBody>
          <a:bodyPr>
            <a:normAutofit fontScale="92500" lnSpcReduction="10000"/>
          </a:bodyPr>
          <a:lstStyle/>
          <a:p>
            <a:r>
              <a:rPr lang="en-GB" dirty="0" smtClean="0"/>
              <a:t>How much is that going to cost you?</a:t>
            </a:r>
          </a:p>
          <a:p>
            <a:pPr lvl="1"/>
            <a:r>
              <a:rPr lang="en-GB" dirty="0" smtClean="0"/>
              <a:t>Do you need it all the time?</a:t>
            </a:r>
          </a:p>
          <a:p>
            <a:r>
              <a:rPr lang="en-GB" dirty="0" smtClean="0"/>
              <a:t>How long will it take you?</a:t>
            </a:r>
          </a:p>
          <a:p>
            <a:r>
              <a:rPr lang="en-GB" dirty="0" smtClean="0"/>
              <a:t>Do you have the capital expenditure budget?</a:t>
            </a:r>
            <a:endParaRPr lang="en-GB" dirty="0"/>
          </a:p>
        </p:txBody>
      </p:sp>
      <p:sp>
        <p:nvSpPr>
          <p:cNvPr id="26" name="Rectangle 25"/>
          <p:cNvSpPr/>
          <p:nvPr/>
        </p:nvSpPr>
        <p:spPr>
          <a:xfrm>
            <a:off x="3121708" y="2278766"/>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layer</a:t>
            </a:r>
            <a:endParaRPr lang="en-US" dirty="0">
              <a:solidFill>
                <a:schemeClr val="tx1"/>
              </a:solidFill>
              <a:latin typeface="+mj-lt"/>
            </a:endParaRPr>
          </a:p>
        </p:txBody>
      </p:sp>
      <p:cxnSp>
        <p:nvCxnSpPr>
          <p:cNvPr id="27" name="Straight Connector 26"/>
          <p:cNvCxnSpPr/>
          <p:nvPr/>
        </p:nvCxnSpPr>
        <p:spPr>
          <a:xfrm>
            <a:off x="1948309" y="2921264"/>
            <a:ext cx="873373" cy="613"/>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a:xfrm>
            <a:off x="1979387" y="2468894"/>
            <a:ext cx="860044" cy="338554"/>
          </a:xfrm>
          <a:prstGeom prst="rect">
            <a:avLst/>
          </a:prstGeom>
          <a:ln>
            <a:noFill/>
          </a:ln>
        </p:spPr>
        <p:txBody>
          <a:bodyPr wrap="none">
            <a:spAutoFit/>
          </a:bodyPr>
          <a:lstStyle/>
          <a:p>
            <a:pPr lvl="0" algn="ctr"/>
            <a:r>
              <a:rPr lang="en-US" sz="1600" dirty="0" smtClean="0">
                <a:solidFill>
                  <a:schemeClr val="bg1"/>
                </a:solidFill>
                <a:latin typeface="+mj-lt"/>
              </a:rPr>
              <a:t>Request</a:t>
            </a:r>
            <a:endParaRPr lang="en-US" sz="1600" dirty="0">
              <a:solidFill>
                <a:schemeClr val="bg1"/>
              </a:solidFill>
              <a:latin typeface="+mj-lt"/>
            </a:endParaRPr>
          </a:p>
        </p:txBody>
      </p:sp>
      <p:sp>
        <p:nvSpPr>
          <p:cNvPr id="29" name="Rectangle 28"/>
          <p:cNvSpPr/>
          <p:nvPr/>
        </p:nvSpPr>
        <p:spPr>
          <a:xfrm>
            <a:off x="5835735" y="2775066"/>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Business layer</a:t>
            </a:r>
            <a:endParaRPr lang="en-US" dirty="0">
              <a:solidFill>
                <a:schemeClr val="tx1"/>
              </a:solidFill>
              <a:latin typeface="+mj-lt"/>
            </a:endParaRPr>
          </a:p>
        </p:txBody>
      </p:sp>
      <p:sp>
        <p:nvSpPr>
          <p:cNvPr id="30" name="Can 29"/>
          <p:cNvSpPr/>
          <p:nvPr/>
        </p:nvSpPr>
        <p:spPr>
          <a:xfrm>
            <a:off x="8021862" y="2440416"/>
            <a:ext cx="1056289" cy="1119352"/>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tx1"/>
                </a:solidFill>
                <a:latin typeface="+mj-lt"/>
              </a:rPr>
              <a:t>Database</a:t>
            </a:r>
            <a:endParaRPr lang="en-US" dirty="0">
              <a:solidFill>
                <a:schemeClr val="tx1"/>
              </a:solidFill>
              <a:latin typeface="+mj-lt"/>
            </a:endParaRPr>
          </a:p>
        </p:txBody>
      </p:sp>
      <p:cxnSp>
        <p:nvCxnSpPr>
          <p:cNvPr id="31" name="Straight Connector 30"/>
          <p:cNvCxnSpPr/>
          <p:nvPr/>
        </p:nvCxnSpPr>
        <p:spPr>
          <a:xfrm flipV="1">
            <a:off x="4888309" y="2913382"/>
            <a:ext cx="654269" cy="1"/>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p:nvCxnSpPr>
        <p:spPr>
          <a:xfrm>
            <a:off x="7468026" y="2898097"/>
            <a:ext cx="501285" cy="2147"/>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p:nvCxnSpPr>
        <p:spPr>
          <a:xfrm>
            <a:off x="1927283" y="3105196"/>
            <a:ext cx="873373" cy="613"/>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p:nvCxnSpPr>
        <p:spPr>
          <a:xfrm flipV="1">
            <a:off x="4867283" y="3097314"/>
            <a:ext cx="654269" cy="1"/>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p:nvPr/>
        </p:nvCxnSpPr>
        <p:spPr>
          <a:xfrm>
            <a:off x="7468026" y="3084177"/>
            <a:ext cx="480259" cy="1"/>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6" name="Rectangle 35"/>
          <p:cNvSpPr/>
          <p:nvPr/>
        </p:nvSpPr>
        <p:spPr>
          <a:xfrm>
            <a:off x="1866217" y="3037184"/>
            <a:ext cx="982577" cy="338554"/>
          </a:xfrm>
          <a:prstGeom prst="rect">
            <a:avLst/>
          </a:prstGeom>
          <a:ln>
            <a:noFill/>
          </a:ln>
        </p:spPr>
        <p:txBody>
          <a:bodyPr wrap="none">
            <a:spAutoFit/>
          </a:bodyPr>
          <a:lstStyle/>
          <a:p>
            <a:pPr lvl="0" algn="ctr"/>
            <a:r>
              <a:rPr lang="en-US" sz="1600" dirty="0" smtClean="0">
                <a:solidFill>
                  <a:schemeClr val="bg1"/>
                </a:solidFill>
                <a:latin typeface="+mj-lt"/>
              </a:rPr>
              <a:t>Response</a:t>
            </a:r>
            <a:endParaRPr lang="en-US" sz="1600" dirty="0">
              <a:solidFill>
                <a:schemeClr val="bg1"/>
              </a:solidFill>
              <a:latin typeface="+mj-lt"/>
            </a:endParaRPr>
          </a:p>
        </p:txBody>
      </p:sp>
      <p:grpSp>
        <p:nvGrpSpPr>
          <p:cNvPr id="24" name="Group 23"/>
          <p:cNvGrpSpPr/>
          <p:nvPr/>
        </p:nvGrpSpPr>
        <p:grpSpPr>
          <a:xfrm>
            <a:off x="174345" y="1259980"/>
            <a:ext cx="1800269" cy="1491513"/>
            <a:chOff x="63958" y="3603334"/>
            <a:chExt cx="1800269" cy="1491513"/>
          </a:xfrm>
        </p:grpSpPr>
        <p:grpSp>
          <p:nvGrpSpPr>
            <p:cNvPr id="37" name="Group 36"/>
            <p:cNvGrpSpPr/>
            <p:nvPr/>
          </p:nvGrpSpPr>
          <p:grpSpPr>
            <a:xfrm>
              <a:off x="63958" y="3603334"/>
              <a:ext cx="928204" cy="602514"/>
              <a:chOff x="705863" y="2008397"/>
              <a:chExt cx="1139453" cy="837166"/>
            </a:xfrm>
          </p:grpSpPr>
          <p:pic>
            <p:nvPicPr>
              <p:cNvPr id="38" name="Picture 3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1" name="Group 40"/>
            <p:cNvGrpSpPr/>
            <p:nvPr/>
          </p:nvGrpSpPr>
          <p:grpSpPr>
            <a:xfrm>
              <a:off x="174023" y="3730333"/>
              <a:ext cx="928204" cy="602514"/>
              <a:chOff x="705863" y="2008397"/>
              <a:chExt cx="1139453" cy="837166"/>
            </a:xfrm>
          </p:grpSpPr>
          <p:pic>
            <p:nvPicPr>
              <p:cNvPr id="42" name="Picture 4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Group 43"/>
            <p:cNvGrpSpPr/>
            <p:nvPr/>
          </p:nvGrpSpPr>
          <p:grpSpPr>
            <a:xfrm>
              <a:off x="326423" y="3882733"/>
              <a:ext cx="928204" cy="602514"/>
              <a:chOff x="705863" y="2008397"/>
              <a:chExt cx="1139453" cy="837166"/>
            </a:xfrm>
          </p:grpSpPr>
          <p:pic>
            <p:nvPicPr>
              <p:cNvPr id="45" name="Picture 44"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4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7" name="Group 46"/>
            <p:cNvGrpSpPr/>
            <p:nvPr/>
          </p:nvGrpSpPr>
          <p:grpSpPr>
            <a:xfrm>
              <a:off x="478823" y="4035133"/>
              <a:ext cx="928204" cy="602514"/>
              <a:chOff x="705863" y="2008397"/>
              <a:chExt cx="1139453" cy="837166"/>
            </a:xfrm>
          </p:grpSpPr>
          <p:pic>
            <p:nvPicPr>
              <p:cNvPr id="48" name="Picture 4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4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oup 49"/>
            <p:cNvGrpSpPr/>
            <p:nvPr/>
          </p:nvGrpSpPr>
          <p:grpSpPr>
            <a:xfrm>
              <a:off x="631223" y="4187533"/>
              <a:ext cx="928204" cy="602514"/>
              <a:chOff x="705863" y="2008397"/>
              <a:chExt cx="1139453" cy="837166"/>
            </a:xfrm>
          </p:grpSpPr>
          <p:pic>
            <p:nvPicPr>
              <p:cNvPr id="51" name="Picture 50"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5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3" name="Group 52"/>
            <p:cNvGrpSpPr/>
            <p:nvPr/>
          </p:nvGrpSpPr>
          <p:grpSpPr>
            <a:xfrm>
              <a:off x="783623" y="4339933"/>
              <a:ext cx="928204" cy="602514"/>
              <a:chOff x="705863" y="2008397"/>
              <a:chExt cx="1139453" cy="837166"/>
            </a:xfrm>
          </p:grpSpPr>
          <p:pic>
            <p:nvPicPr>
              <p:cNvPr id="54" name="Picture 5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6" name="Group 55"/>
            <p:cNvGrpSpPr/>
            <p:nvPr/>
          </p:nvGrpSpPr>
          <p:grpSpPr>
            <a:xfrm>
              <a:off x="936023" y="4492333"/>
              <a:ext cx="928204" cy="602514"/>
              <a:chOff x="705863" y="2008397"/>
              <a:chExt cx="1139453" cy="837166"/>
            </a:xfrm>
          </p:grpSpPr>
          <p:pic>
            <p:nvPicPr>
              <p:cNvPr id="57" name="Picture 56"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5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60" name="Group 59"/>
          <p:cNvGrpSpPr/>
          <p:nvPr/>
        </p:nvGrpSpPr>
        <p:grpSpPr>
          <a:xfrm>
            <a:off x="73438" y="1730941"/>
            <a:ext cx="1800269" cy="1491513"/>
            <a:chOff x="63958" y="3603334"/>
            <a:chExt cx="1800269" cy="1491513"/>
          </a:xfrm>
        </p:grpSpPr>
        <p:grpSp>
          <p:nvGrpSpPr>
            <p:cNvPr id="61" name="Group 60"/>
            <p:cNvGrpSpPr/>
            <p:nvPr/>
          </p:nvGrpSpPr>
          <p:grpSpPr>
            <a:xfrm>
              <a:off x="63958" y="3603334"/>
              <a:ext cx="928204" cy="602514"/>
              <a:chOff x="705863" y="2008397"/>
              <a:chExt cx="1139453" cy="837166"/>
            </a:xfrm>
          </p:grpSpPr>
          <p:pic>
            <p:nvPicPr>
              <p:cNvPr id="80" name="Picture 7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8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 name="Group 61"/>
            <p:cNvGrpSpPr/>
            <p:nvPr/>
          </p:nvGrpSpPr>
          <p:grpSpPr>
            <a:xfrm>
              <a:off x="174023" y="3730333"/>
              <a:ext cx="928204" cy="602514"/>
              <a:chOff x="705863" y="2008397"/>
              <a:chExt cx="1139453" cy="837166"/>
            </a:xfrm>
          </p:grpSpPr>
          <p:pic>
            <p:nvPicPr>
              <p:cNvPr id="78" name="Picture 7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3" name="Group 62"/>
            <p:cNvGrpSpPr/>
            <p:nvPr/>
          </p:nvGrpSpPr>
          <p:grpSpPr>
            <a:xfrm>
              <a:off x="326423" y="3882733"/>
              <a:ext cx="928204" cy="602514"/>
              <a:chOff x="705863" y="2008397"/>
              <a:chExt cx="1139453" cy="837166"/>
            </a:xfrm>
          </p:grpSpPr>
          <p:pic>
            <p:nvPicPr>
              <p:cNvPr id="76" name="Picture 75"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4" name="Group 63"/>
            <p:cNvGrpSpPr/>
            <p:nvPr/>
          </p:nvGrpSpPr>
          <p:grpSpPr>
            <a:xfrm>
              <a:off x="478823" y="4035133"/>
              <a:ext cx="928204" cy="602514"/>
              <a:chOff x="705863" y="2008397"/>
              <a:chExt cx="1139453" cy="837166"/>
            </a:xfrm>
          </p:grpSpPr>
          <p:pic>
            <p:nvPicPr>
              <p:cNvPr id="74" name="Picture 7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5" name="Group 64"/>
            <p:cNvGrpSpPr/>
            <p:nvPr/>
          </p:nvGrpSpPr>
          <p:grpSpPr>
            <a:xfrm>
              <a:off x="631223" y="4187533"/>
              <a:ext cx="928204" cy="602514"/>
              <a:chOff x="705863" y="2008397"/>
              <a:chExt cx="1139453" cy="837166"/>
            </a:xfrm>
          </p:grpSpPr>
          <p:pic>
            <p:nvPicPr>
              <p:cNvPr id="72" name="Picture 7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6" name="Group 65"/>
            <p:cNvGrpSpPr/>
            <p:nvPr/>
          </p:nvGrpSpPr>
          <p:grpSpPr>
            <a:xfrm>
              <a:off x="783623" y="4339933"/>
              <a:ext cx="928204" cy="602514"/>
              <a:chOff x="705863" y="2008397"/>
              <a:chExt cx="1139453" cy="837166"/>
            </a:xfrm>
          </p:grpSpPr>
          <p:pic>
            <p:nvPicPr>
              <p:cNvPr id="70" name="Picture 6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7" name="Group 66"/>
            <p:cNvGrpSpPr/>
            <p:nvPr/>
          </p:nvGrpSpPr>
          <p:grpSpPr>
            <a:xfrm>
              <a:off x="936023" y="4492333"/>
              <a:ext cx="928204" cy="602514"/>
              <a:chOff x="705863" y="2008397"/>
              <a:chExt cx="1139453" cy="837166"/>
            </a:xfrm>
          </p:grpSpPr>
          <p:pic>
            <p:nvPicPr>
              <p:cNvPr id="68" name="Picture 6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6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2" name="Group 81"/>
          <p:cNvGrpSpPr/>
          <p:nvPr/>
        </p:nvGrpSpPr>
        <p:grpSpPr>
          <a:xfrm>
            <a:off x="73438" y="2231212"/>
            <a:ext cx="1800269" cy="1491513"/>
            <a:chOff x="63958" y="3603334"/>
            <a:chExt cx="1800269" cy="1491513"/>
          </a:xfrm>
        </p:grpSpPr>
        <p:grpSp>
          <p:nvGrpSpPr>
            <p:cNvPr id="83" name="Group 82"/>
            <p:cNvGrpSpPr/>
            <p:nvPr/>
          </p:nvGrpSpPr>
          <p:grpSpPr>
            <a:xfrm>
              <a:off x="63958" y="3603334"/>
              <a:ext cx="928204" cy="602514"/>
              <a:chOff x="705863" y="2008397"/>
              <a:chExt cx="1139453" cy="837166"/>
            </a:xfrm>
          </p:grpSpPr>
          <p:pic>
            <p:nvPicPr>
              <p:cNvPr id="102" name="Picture 10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4" name="Group 83"/>
            <p:cNvGrpSpPr/>
            <p:nvPr/>
          </p:nvGrpSpPr>
          <p:grpSpPr>
            <a:xfrm>
              <a:off x="174023" y="3730333"/>
              <a:ext cx="928204" cy="602514"/>
              <a:chOff x="705863" y="2008397"/>
              <a:chExt cx="1139453" cy="837166"/>
            </a:xfrm>
          </p:grpSpPr>
          <p:pic>
            <p:nvPicPr>
              <p:cNvPr id="100" name="Picture 9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0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5" name="Group 84"/>
            <p:cNvGrpSpPr/>
            <p:nvPr/>
          </p:nvGrpSpPr>
          <p:grpSpPr>
            <a:xfrm>
              <a:off x="326423" y="3882733"/>
              <a:ext cx="928204" cy="602514"/>
              <a:chOff x="705863" y="2008397"/>
              <a:chExt cx="1139453" cy="837166"/>
            </a:xfrm>
          </p:grpSpPr>
          <p:pic>
            <p:nvPicPr>
              <p:cNvPr id="98" name="Picture 9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 name="Group 85"/>
            <p:cNvGrpSpPr/>
            <p:nvPr/>
          </p:nvGrpSpPr>
          <p:grpSpPr>
            <a:xfrm>
              <a:off x="478823" y="4035133"/>
              <a:ext cx="928204" cy="602514"/>
              <a:chOff x="705863" y="2008397"/>
              <a:chExt cx="1139453" cy="837166"/>
            </a:xfrm>
          </p:grpSpPr>
          <p:pic>
            <p:nvPicPr>
              <p:cNvPr id="96" name="Picture 95"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7" name="Group 86"/>
            <p:cNvGrpSpPr/>
            <p:nvPr/>
          </p:nvGrpSpPr>
          <p:grpSpPr>
            <a:xfrm>
              <a:off x="631223" y="4187533"/>
              <a:ext cx="928204" cy="602514"/>
              <a:chOff x="705863" y="2008397"/>
              <a:chExt cx="1139453" cy="837166"/>
            </a:xfrm>
          </p:grpSpPr>
          <p:pic>
            <p:nvPicPr>
              <p:cNvPr id="94" name="Picture 9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8" name="Group 87"/>
            <p:cNvGrpSpPr/>
            <p:nvPr/>
          </p:nvGrpSpPr>
          <p:grpSpPr>
            <a:xfrm>
              <a:off x="783623" y="4339933"/>
              <a:ext cx="928204" cy="602514"/>
              <a:chOff x="705863" y="2008397"/>
              <a:chExt cx="1139453" cy="837166"/>
            </a:xfrm>
          </p:grpSpPr>
          <p:pic>
            <p:nvPicPr>
              <p:cNvPr id="92" name="Picture 9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9" name="Group 88"/>
            <p:cNvGrpSpPr/>
            <p:nvPr/>
          </p:nvGrpSpPr>
          <p:grpSpPr>
            <a:xfrm>
              <a:off x="936023" y="4492333"/>
              <a:ext cx="928204" cy="602514"/>
              <a:chOff x="705863" y="2008397"/>
              <a:chExt cx="1139453" cy="837166"/>
            </a:xfrm>
          </p:grpSpPr>
          <p:pic>
            <p:nvPicPr>
              <p:cNvPr id="90" name="Picture 8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04" name="Group 103"/>
          <p:cNvGrpSpPr/>
          <p:nvPr/>
        </p:nvGrpSpPr>
        <p:grpSpPr>
          <a:xfrm>
            <a:off x="36022" y="2796842"/>
            <a:ext cx="1800269" cy="1491513"/>
            <a:chOff x="63958" y="3603334"/>
            <a:chExt cx="1800269" cy="1491513"/>
          </a:xfrm>
        </p:grpSpPr>
        <p:grpSp>
          <p:nvGrpSpPr>
            <p:cNvPr id="105" name="Group 104"/>
            <p:cNvGrpSpPr/>
            <p:nvPr/>
          </p:nvGrpSpPr>
          <p:grpSpPr>
            <a:xfrm>
              <a:off x="63958" y="3603334"/>
              <a:ext cx="928204" cy="602514"/>
              <a:chOff x="705863" y="2008397"/>
              <a:chExt cx="1139453" cy="837166"/>
            </a:xfrm>
          </p:grpSpPr>
          <p:pic>
            <p:nvPicPr>
              <p:cNvPr id="124" name="Picture 12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6" name="Group 105"/>
            <p:cNvGrpSpPr/>
            <p:nvPr/>
          </p:nvGrpSpPr>
          <p:grpSpPr>
            <a:xfrm>
              <a:off x="174023" y="3730333"/>
              <a:ext cx="928204" cy="602514"/>
              <a:chOff x="705863" y="2008397"/>
              <a:chExt cx="1139453" cy="837166"/>
            </a:xfrm>
          </p:grpSpPr>
          <p:pic>
            <p:nvPicPr>
              <p:cNvPr id="122" name="Picture 12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7" name="Group 106"/>
            <p:cNvGrpSpPr/>
            <p:nvPr/>
          </p:nvGrpSpPr>
          <p:grpSpPr>
            <a:xfrm>
              <a:off x="326423" y="3882733"/>
              <a:ext cx="928204" cy="602514"/>
              <a:chOff x="705863" y="2008397"/>
              <a:chExt cx="1139453" cy="837166"/>
            </a:xfrm>
          </p:grpSpPr>
          <p:pic>
            <p:nvPicPr>
              <p:cNvPr id="120" name="Picture 119"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8" name="Group 107"/>
            <p:cNvGrpSpPr/>
            <p:nvPr/>
          </p:nvGrpSpPr>
          <p:grpSpPr>
            <a:xfrm>
              <a:off x="478823" y="4035133"/>
              <a:ext cx="928204" cy="602514"/>
              <a:chOff x="705863" y="2008397"/>
              <a:chExt cx="1139453" cy="837166"/>
            </a:xfrm>
          </p:grpSpPr>
          <p:pic>
            <p:nvPicPr>
              <p:cNvPr id="118" name="Picture 117"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9" name="Group 108"/>
            <p:cNvGrpSpPr/>
            <p:nvPr/>
          </p:nvGrpSpPr>
          <p:grpSpPr>
            <a:xfrm>
              <a:off x="631223" y="4187533"/>
              <a:ext cx="928204" cy="602514"/>
              <a:chOff x="705863" y="2008397"/>
              <a:chExt cx="1139453" cy="837166"/>
            </a:xfrm>
          </p:grpSpPr>
          <p:pic>
            <p:nvPicPr>
              <p:cNvPr id="116" name="Picture 115"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1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0" name="Group 109"/>
            <p:cNvGrpSpPr/>
            <p:nvPr/>
          </p:nvGrpSpPr>
          <p:grpSpPr>
            <a:xfrm>
              <a:off x="783623" y="4339933"/>
              <a:ext cx="928204" cy="602514"/>
              <a:chOff x="705863" y="2008397"/>
              <a:chExt cx="1139453" cy="837166"/>
            </a:xfrm>
          </p:grpSpPr>
          <p:pic>
            <p:nvPicPr>
              <p:cNvPr id="114" name="Picture 113"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1" name="Group 110"/>
            <p:cNvGrpSpPr/>
            <p:nvPr/>
          </p:nvGrpSpPr>
          <p:grpSpPr>
            <a:xfrm>
              <a:off x="936023" y="4492333"/>
              <a:ext cx="928204" cy="602514"/>
              <a:chOff x="705863" y="2008397"/>
              <a:chExt cx="1139453" cy="837166"/>
            </a:xfrm>
          </p:grpSpPr>
          <p:pic>
            <p:nvPicPr>
              <p:cNvPr id="112" name="Picture 111"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28" name="Rectangle 227"/>
          <p:cNvSpPr/>
          <p:nvPr/>
        </p:nvSpPr>
        <p:spPr>
          <a:xfrm>
            <a:off x="3121708" y="2838046"/>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layer</a:t>
            </a:r>
            <a:endParaRPr lang="en-US" dirty="0">
              <a:solidFill>
                <a:schemeClr val="tx1"/>
              </a:solidFill>
              <a:latin typeface="+mj-lt"/>
            </a:endParaRPr>
          </a:p>
        </p:txBody>
      </p:sp>
      <p:sp>
        <p:nvSpPr>
          <p:cNvPr id="126" name="Rectangle 125"/>
          <p:cNvSpPr/>
          <p:nvPr/>
        </p:nvSpPr>
        <p:spPr>
          <a:xfrm>
            <a:off x="3121708" y="3421467"/>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layer</a:t>
            </a:r>
            <a:endParaRPr lang="en-US" dirty="0">
              <a:solidFill>
                <a:schemeClr val="tx1"/>
              </a:solidFill>
              <a:latin typeface="+mj-lt"/>
            </a:endParaRPr>
          </a:p>
        </p:txBody>
      </p:sp>
      <p:sp>
        <p:nvSpPr>
          <p:cNvPr id="127" name="Rectangle 126"/>
          <p:cNvSpPr/>
          <p:nvPr/>
        </p:nvSpPr>
        <p:spPr>
          <a:xfrm>
            <a:off x="3121708" y="3983555"/>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layer</a:t>
            </a:r>
            <a:endParaRPr lang="en-US" dirty="0">
              <a:solidFill>
                <a:schemeClr val="tx1"/>
              </a:solidFill>
              <a:latin typeface="+mj-lt"/>
            </a:endParaRPr>
          </a:p>
        </p:txBody>
      </p:sp>
      <p:sp>
        <p:nvSpPr>
          <p:cNvPr id="128" name="Rectangle 127"/>
          <p:cNvSpPr/>
          <p:nvPr/>
        </p:nvSpPr>
        <p:spPr>
          <a:xfrm>
            <a:off x="3121708" y="1728734"/>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layer</a:t>
            </a:r>
            <a:endParaRPr lang="en-US" dirty="0">
              <a:solidFill>
                <a:schemeClr val="tx1"/>
              </a:solidFill>
              <a:latin typeface="+mj-lt"/>
            </a:endParaRPr>
          </a:p>
        </p:txBody>
      </p:sp>
      <p:sp>
        <p:nvSpPr>
          <p:cNvPr id="3" name="Rectangle 2"/>
          <p:cNvSpPr/>
          <p:nvPr/>
        </p:nvSpPr>
        <p:spPr>
          <a:xfrm>
            <a:off x="2800654" y="1714865"/>
            <a:ext cx="321052" cy="2718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NLB</a:t>
            </a:r>
            <a:endParaRPr lang="en-GB" dirty="0"/>
          </a:p>
        </p:txBody>
      </p:sp>
      <p:sp>
        <p:nvSpPr>
          <p:cNvPr id="129" name="Rectangle 128"/>
          <p:cNvSpPr/>
          <p:nvPr/>
        </p:nvSpPr>
        <p:spPr>
          <a:xfrm>
            <a:off x="5835735" y="2217450"/>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Business layer</a:t>
            </a:r>
            <a:endParaRPr lang="en-US" dirty="0">
              <a:solidFill>
                <a:schemeClr val="tx1"/>
              </a:solidFill>
              <a:latin typeface="+mj-lt"/>
            </a:endParaRPr>
          </a:p>
        </p:txBody>
      </p:sp>
      <p:sp>
        <p:nvSpPr>
          <p:cNvPr id="130" name="Rectangle 129"/>
          <p:cNvSpPr/>
          <p:nvPr/>
        </p:nvSpPr>
        <p:spPr>
          <a:xfrm>
            <a:off x="5835735" y="1687622"/>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Business layer</a:t>
            </a:r>
            <a:endParaRPr lang="en-US" dirty="0">
              <a:solidFill>
                <a:schemeClr val="tx1"/>
              </a:solidFill>
              <a:latin typeface="+mj-lt"/>
            </a:endParaRPr>
          </a:p>
        </p:txBody>
      </p:sp>
      <p:sp>
        <p:nvSpPr>
          <p:cNvPr id="133" name="Rectangle 132"/>
          <p:cNvSpPr/>
          <p:nvPr/>
        </p:nvSpPr>
        <p:spPr>
          <a:xfrm>
            <a:off x="5835735" y="3346166"/>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Business layer</a:t>
            </a:r>
            <a:endParaRPr lang="en-US" dirty="0">
              <a:solidFill>
                <a:schemeClr val="tx1"/>
              </a:solidFill>
              <a:latin typeface="+mj-lt"/>
            </a:endParaRPr>
          </a:p>
        </p:txBody>
      </p:sp>
      <p:sp>
        <p:nvSpPr>
          <p:cNvPr id="134" name="Rectangle 133"/>
          <p:cNvSpPr/>
          <p:nvPr/>
        </p:nvSpPr>
        <p:spPr>
          <a:xfrm>
            <a:off x="5835735" y="3930510"/>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Business layer</a:t>
            </a:r>
            <a:endParaRPr lang="en-US" dirty="0">
              <a:solidFill>
                <a:schemeClr val="tx1"/>
              </a:solidFill>
              <a:latin typeface="+mj-lt"/>
            </a:endParaRPr>
          </a:p>
        </p:txBody>
      </p:sp>
      <p:sp>
        <p:nvSpPr>
          <p:cNvPr id="135" name="Rectangle 134"/>
          <p:cNvSpPr/>
          <p:nvPr/>
        </p:nvSpPr>
        <p:spPr>
          <a:xfrm>
            <a:off x="5514681" y="1680997"/>
            <a:ext cx="321052" cy="2718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NLB</a:t>
            </a:r>
            <a:endParaRPr lang="en-GB" dirty="0"/>
          </a:p>
        </p:txBody>
      </p:sp>
      <p:sp>
        <p:nvSpPr>
          <p:cNvPr id="5" name="Right Brace 4"/>
          <p:cNvSpPr/>
          <p:nvPr/>
        </p:nvSpPr>
        <p:spPr>
          <a:xfrm>
            <a:off x="4553717" y="1680998"/>
            <a:ext cx="334590" cy="27526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5941531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Azure</a:t>
            </a:r>
            <a:endParaRPr lang="en-GB" dirty="0"/>
          </a:p>
        </p:txBody>
      </p:sp>
      <p:sp>
        <p:nvSpPr>
          <p:cNvPr id="3" name="Content Placeholder 2"/>
          <p:cNvSpPr>
            <a:spLocks noGrp="1"/>
          </p:cNvSpPr>
          <p:nvPr>
            <p:ph idx="1"/>
          </p:nvPr>
        </p:nvSpPr>
        <p:spPr>
          <a:xfrm>
            <a:off x="457200" y="4724402"/>
            <a:ext cx="8229600" cy="1774836"/>
          </a:xfrm>
        </p:spPr>
        <p:txBody>
          <a:bodyPr>
            <a:normAutofit fontScale="92500" lnSpcReduction="20000"/>
          </a:bodyPr>
          <a:lstStyle/>
          <a:p>
            <a:r>
              <a:rPr lang="en-GB" dirty="0" smtClean="0"/>
              <a:t>Pay per role instance</a:t>
            </a:r>
          </a:p>
          <a:p>
            <a:r>
              <a:rPr lang="en-GB" dirty="0" smtClean="0"/>
              <a:t>Add and remove instances based on demand</a:t>
            </a:r>
          </a:p>
          <a:p>
            <a:pPr lvl="1"/>
            <a:r>
              <a:rPr lang="en-GB" dirty="0" smtClean="0"/>
              <a:t>Elastic computing!</a:t>
            </a:r>
          </a:p>
          <a:p>
            <a:pPr lvl="1"/>
            <a:r>
              <a:rPr lang="en-GB" dirty="0" smtClean="0"/>
              <a:t>Load balancing is part of the Azure fabric and automatically allocated</a:t>
            </a:r>
            <a:endParaRPr lang="en-GB" dirty="0"/>
          </a:p>
        </p:txBody>
      </p:sp>
      <p:sp>
        <p:nvSpPr>
          <p:cNvPr id="5" name="Rectangle 4"/>
          <p:cNvSpPr/>
          <p:nvPr/>
        </p:nvSpPr>
        <p:spPr>
          <a:xfrm>
            <a:off x="2765700" y="1753790"/>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Role</a:t>
            </a:r>
            <a:endParaRPr lang="en-US" dirty="0">
              <a:solidFill>
                <a:schemeClr val="tx1"/>
              </a:solidFill>
              <a:latin typeface="+mj-lt"/>
            </a:endParaRPr>
          </a:p>
        </p:txBody>
      </p:sp>
      <p:cxnSp>
        <p:nvCxnSpPr>
          <p:cNvPr id="6" name="Straight Connector 5"/>
          <p:cNvCxnSpPr/>
          <p:nvPr/>
        </p:nvCxnSpPr>
        <p:spPr>
          <a:xfrm>
            <a:off x="1880179" y="1899988"/>
            <a:ext cx="873373" cy="613"/>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7" name="Rectangle 6"/>
          <p:cNvSpPr/>
          <p:nvPr/>
        </p:nvSpPr>
        <p:spPr>
          <a:xfrm>
            <a:off x="1911257" y="1478026"/>
            <a:ext cx="860044" cy="338554"/>
          </a:xfrm>
          <a:prstGeom prst="rect">
            <a:avLst/>
          </a:prstGeom>
          <a:ln>
            <a:noFill/>
          </a:ln>
        </p:spPr>
        <p:txBody>
          <a:bodyPr wrap="none">
            <a:spAutoFit/>
          </a:bodyPr>
          <a:lstStyle/>
          <a:p>
            <a:pPr lvl="0" algn="ctr"/>
            <a:r>
              <a:rPr lang="en-US" sz="1600" dirty="0" smtClean="0">
                <a:solidFill>
                  <a:schemeClr val="bg1"/>
                </a:solidFill>
                <a:latin typeface="+mj-lt"/>
              </a:rPr>
              <a:t>Request</a:t>
            </a:r>
            <a:endParaRPr lang="en-US" sz="1600" dirty="0">
              <a:solidFill>
                <a:schemeClr val="bg1"/>
              </a:solidFill>
              <a:latin typeface="+mj-lt"/>
            </a:endParaRPr>
          </a:p>
        </p:txBody>
      </p:sp>
      <p:sp>
        <p:nvSpPr>
          <p:cNvPr id="8" name="Rectangle 7"/>
          <p:cNvSpPr/>
          <p:nvPr/>
        </p:nvSpPr>
        <p:spPr>
          <a:xfrm>
            <a:off x="4912438" y="1753790"/>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Worker Role</a:t>
            </a:r>
            <a:endParaRPr lang="en-US" dirty="0">
              <a:solidFill>
                <a:schemeClr val="tx1"/>
              </a:solidFill>
              <a:latin typeface="+mj-lt"/>
            </a:endParaRPr>
          </a:p>
        </p:txBody>
      </p:sp>
      <p:sp>
        <p:nvSpPr>
          <p:cNvPr id="9" name="Can 8"/>
          <p:cNvSpPr/>
          <p:nvPr/>
        </p:nvSpPr>
        <p:spPr>
          <a:xfrm>
            <a:off x="7098565" y="1419140"/>
            <a:ext cx="1056289" cy="1119352"/>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tx1"/>
                </a:solidFill>
                <a:latin typeface="+mj-lt"/>
              </a:rPr>
              <a:t>Database</a:t>
            </a:r>
            <a:endParaRPr lang="en-US" dirty="0">
              <a:solidFill>
                <a:schemeClr val="tx1"/>
              </a:solidFill>
              <a:latin typeface="+mj-lt"/>
            </a:endParaRPr>
          </a:p>
        </p:txBody>
      </p:sp>
      <p:cxnSp>
        <p:nvCxnSpPr>
          <p:cNvPr id="11" name="Straight Connector 10"/>
          <p:cNvCxnSpPr/>
          <p:nvPr/>
        </p:nvCxnSpPr>
        <p:spPr>
          <a:xfrm>
            <a:off x="6544729" y="1876821"/>
            <a:ext cx="501285" cy="2147"/>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p:cNvCxnSpPr/>
          <p:nvPr/>
        </p:nvCxnSpPr>
        <p:spPr>
          <a:xfrm>
            <a:off x="1859153" y="2083920"/>
            <a:ext cx="873373" cy="613"/>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a:off x="6544729" y="2062901"/>
            <a:ext cx="480259" cy="1"/>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Rectangle 14"/>
          <p:cNvSpPr/>
          <p:nvPr/>
        </p:nvSpPr>
        <p:spPr>
          <a:xfrm>
            <a:off x="1836850" y="2087640"/>
            <a:ext cx="982577" cy="338554"/>
          </a:xfrm>
          <a:prstGeom prst="rect">
            <a:avLst/>
          </a:prstGeom>
          <a:ln>
            <a:noFill/>
          </a:ln>
        </p:spPr>
        <p:txBody>
          <a:bodyPr wrap="none">
            <a:spAutoFit/>
          </a:bodyPr>
          <a:lstStyle/>
          <a:p>
            <a:pPr lvl="0" algn="ctr"/>
            <a:r>
              <a:rPr lang="en-US" sz="1600" dirty="0" smtClean="0">
                <a:solidFill>
                  <a:schemeClr val="bg1"/>
                </a:solidFill>
                <a:latin typeface="+mj-lt"/>
              </a:rPr>
              <a:t>Response</a:t>
            </a:r>
            <a:endParaRPr lang="en-US" sz="1600" dirty="0">
              <a:solidFill>
                <a:schemeClr val="bg1"/>
              </a:solidFill>
              <a:latin typeface="+mj-lt"/>
            </a:endParaRPr>
          </a:p>
        </p:txBody>
      </p:sp>
      <p:grpSp>
        <p:nvGrpSpPr>
          <p:cNvPr id="16" name="Group 15"/>
          <p:cNvGrpSpPr/>
          <p:nvPr/>
        </p:nvGrpSpPr>
        <p:grpSpPr>
          <a:xfrm>
            <a:off x="841720" y="1672933"/>
            <a:ext cx="928204" cy="602515"/>
            <a:chOff x="705863" y="2008397"/>
            <a:chExt cx="1139453" cy="837166"/>
          </a:xfrm>
        </p:grpSpPr>
        <p:pic>
          <p:nvPicPr>
            <p:cNvPr id="17" name="Picture 16" descr="laptop"/>
            <p:cNvPicPr>
              <a:picLocks noChangeAspect="1" noChangeArrowheads="1"/>
            </p:cNvPicPr>
            <p:nvPr/>
          </p:nvPicPr>
          <p:blipFill>
            <a:blip r:embed="rId2" cstate="print"/>
            <a:srcRect/>
            <a:stretch>
              <a:fillRect/>
            </a:stretch>
          </p:blipFill>
          <p:spPr bwMode="auto">
            <a:xfrm>
              <a:off x="705863" y="2008397"/>
              <a:ext cx="1139453" cy="837166"/>
            </a:xfrm>
            <a:prstGeom prst="rect">
              <a:avLst/>
            </a:prstGeom>
            <a:noFill/>
            <a:ln w="9525">
              <a:noFill/>
              <a:miter lim="800000"/>
              <a:headEnd/>
              <a:tailEnd/>
            </a:ln>
          </p:spPr>
        </p:pic>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91481">
              <a:off x="1231929" y="2082310"/>
              <a:ext cx="462456" cy="40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TextBox 18"/>
          <p:cNvSpPr txBox="1"/>
          <p:nvPr/>
        </p:nvSpPr>
        <p:spPr>
          <a:xfrm>
            <a:off x="655067" y="2162980"/>
            <a:ext cx="874407" cy="338554"/>
          </a:xfrm>
          <a:prstGeom prst="rect">
            <a:avLst/>
          </a:prstGeom>
        </p:spPr>
        <p:txBody>
          <a:bodyPr wrap="none" rtlCol="0">
            <a:spAutoFit/>
          </a:bodyPr>
          <a:lstStyle/>
          <a:p>
            <a:r>
              <a:rPr lang="en-GB" sz="1600" dirty="0" smtClean="0">
                <a:solidFill>
                  <a:schemeClr val="bg1"/>
                </a:solidFill>
              </a:rPr>
              <a:t>Browser</a:t>
            </a:r>
          </a:p>
        </p:txBody>
      </p:sp>
      <p:sp>
        <p:nvSpPr>
          <p:cNvPr id="20" name="Rectangle 19"/>
          <p:cNvSpPr/>
          <p:nvPr/>
        </p:nvSpPr>
        <p:spPr>
          <a:xfrm>
            <a:off x="3293533" y="3005667"/>
            <a:ext cx="22606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p:cNvSpPr/>
          <p:nvPr/>
        </p:nvSpPr>
        <p:spPr>
          <a:xfrm>
            <a:off x="3312370" y="3039535"/>
            <a:ext cx="338666" cy="338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22" name="Rounded Rectangle 21"/>
          <p:cNvSpPr/>
          <p:nvPr/>
        </p:nvSpPr>
        <p:spPr>
          <a:xfrm>
            <a:off x="3752636" y="3047999"/>
            <a:ext cx="338666" cy="338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23" name="Rounded Rectangle 22"/>
          <p:cNvSpPr/>
          <p:nvPr/>
        </p:nvSpPr>
        <p:spPr>
          <a:xfrm>
            <a:off x="4197709" y="3047999"/>
            <a:ext cx="338666" cy="338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24" name="Rounded Rectangle 23"/>
          <p:cNvSpPr/>
          <p:nvPr/>
        </p:nvSpPr>
        <p:spPr>
          <a:xfrm>
            <a:off x="4626339" y="3047999"/>
            <a:ext cx="338666" cy="338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cxnSp>
        <p:nvCxnSpPr>
          <p:cNvPr id="26" name="Straight Arrow Connector 25"/>
          <p:cNvCxnSpPr/>
          <p:nvPr/>
        </p:nvCxnSpPr>
        <p:spPr>
          <a:xfrm>
            <a:off x="3481703" y="2275447"/>
            <a:ext cx="0" cy="6370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325533" y="2275447"/>
            <a:ext cx="0" cy="6370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2573820974"/>
              </p:ext>
            </p:extLst>
          </p:nvPr>
        </p:nvGraphicFramePr>
        <p:xfrm>
          <a:off x="3444981" y="3674528"/>
          <a:ext cx="1957704" cy="878448"/>
        </p:xfrm>
        <a:graphic>
          <a:graphicData uri="http://schemas.openxmlformats.org/drawingml/2006/table">
            <a:tbl>
              <a:tblPr firstRow="1" bandRow="1">
                <a:tableStyleId>{F5AB1C69-6EDB-4FF4-983F-18BD219EF322}</a:tableStyleId>
              </a:tblPr>
              <a:tblGrid>
                <a:gridCol w="279672"/>
                <a:gridCol w="279672"/>
                <a:gridCol w="279672"/>
                <a:gridCol w="279672"/>
                <a:gridCol w="279672"/>
                <a:gridCol w="279672"/>
                <a:gridCol w="279672"/>
              </a:tblGrid>
              <a:tr h="219612">
                <a:tc>
                  <a:txBody>
                    <a:bodyPr/>
                    <a:lstStyle/>
                    <a:p>
                      <a:endParaRPr lang="en-GB" sz="700" dirty="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dirty="0"/>
                    </a:p>
                  </a:txBody>
                  <a:tcPr/>
                </a:tc>
              </a:tr>
              <a:tr h="219612">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r>
              <a:tr h="219612">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r>
              <a:tr h="219612">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dirty="0"/>
                    </a:p>
                  </a:txBody>
                  <a:tcPr/>
                </a:tc>
              </a:tr>
            </a:tbl>
          </a:graphicData>
        </a:graphic>
      </p:graphicFrame>
      <p:cxnSp>
        <p:nvCxnSpPr>
          <p:cNvPr id="31" name="Elbow Connector 30"/>
          <p:cNvCxnSpPr>
            <a:endCxn id="29" idx="3"/>
          </p:cNvCxnSpPr>
          <p:nvPr/>
        </p:nvCxnSpPr>
        <p:spPr>
          <a:xfrm rot="5400000">
            <a:off x="4796326" y="2881808"/>
            <a:ext cx="1838305" cy="625582"/>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9" idx="1"/>
          </p:cNvCxnSpPr>
          <p:nvPr/>
        </p:nvCxnSpPr>
        <p:spPr>
          <a:xfrm rot="10800000">
            <a:off x="2937937" y="2203847"/>
            <a:ext cx="507047" cy="1909907"/>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92335" y="3134359"/>
            <a:ext cx="2083391" cy="646331"/>
          </a:xfrm>
          <a:prstGeom prst="rect">
            <a:avLst/>
          </a:prstGeom>
        </p:spPr>
        <p:txBody>
          <a:bodyPr wrap="none" rtlCol="0">
            <a:spAutoFit/>
          </a:bodyPr>
          <a:lstStyle/>
          <a:p>
            <a:r>
              <a:rPr lang="en-GB" dirty="0" smtClean="0">
                <a:solidFill>
                  <a:schemeClr val="bg1"/>
                </a:solidFill>
              </a:rPr>
              <a:t>Communications via</a:t>
            </a:r>
          </a:p>
          <a:p>
            <a:r>
              <a:rPr lang="en-GB" dirty="0" smtClean="0">
                <a:solidFill>
                  <a:schemeClr val="bg1"/>
                </a:solidFill>
              </a:rPr>
              <a:t>Queues and Tables</a:t>
            </a:r>
          </a:p>
        </p:txBody>
      </p:sp>
      <p:sp>
        <p:nvSpPr>
          <p:cNvPr id="38" name="Rectangle 37"/>
          <p:cNvSpPr/>
          <p:nvPr/>
        </p:nvSpPr>
        <p:spPr>
          <a:xfrm>
            <a:off x="2765700" y="1245967"/>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Role</a:t>
            </a:r>
            <a:endParaRPr lang="en-US" dirty="0">
              <a:solidFill>
                <a:schemeClr val="tx1"/>
              </a:solidFill>
              <a:latin typeface="+mj-lt"/>
            </a:endParaRPr>
          </a:p>
        </p:txBody>
      </p:sp>
      <p:sp>
        <p:nvSpPr>
          <p:cNvPr id="39" name="Rectangle 38"/>
          <p:cNvSpPr/>
          <p:nvPr/>
        </p:nvSpPr>
        <p:spPr>
          <a:xfrm>
            <a:off x="2765700" y="759379"/>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Role</a:t>
            </a:r>
            <a:endParaRPr lang="en-US" dirty="0">
              <a:solidFill>
                <a:schemeClr val="tx1"/>
              </a:solidFill>
              <a:latin typeface="+mj-lt"/>
            </a:endParaRPr>
          </a:p>
        </p:txBody>
      </p:sp>
      <p:sp>
        <p:nvSpPr>
          <p:cNvPr id="40" name="Rectangle 39"/>
          <p:cNvSpPr/>
          <p:nvPr/>
        </p:nvSpPr>
        <p:spPr>
          <a:xfrm>
            <a:off x="2765700" y="275456"/>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Role</a:t>
            </a:r>
            <a:endParaRPr lang="en-US" dirty="0">
              <a:solidFill>
                <a:schemeClr val="tx1"/>
              </a:solidFill>
              <a:latin typeface="+mj-lt"/>
            </a:endParaRPr>
          </a:p>
        </p:txBody>
      </p:sp>
      <p:sp>
        <p:nvSpPr>
          <p:cNvPr id="42" name="Rectangle 41"/>
          <p:cNvSpPr/>
          <p:nvPr/>
        </p:nvSpPr>
        <p:spPr>
          <a:xfrm>
            <a:off x="4912438" y="1260171"/>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Worker Role</a:t>
            </a:r>
            <a:endParaRPr lang="en-US" dirty="0">
              <a:solidFill>
                <a:schemeClr val="tx1"/>
              </a:solidFill>
              <a:latin typeface="+mj-lt"/>
            </a:endParaRPr>
          </a:p>
        </p:txBody>
      </p:sp>
      <p:sp>
        <p:nvSpPr>
          <p:cNvPr id="43" name="Rectangle 42"/>
          <p:cNvSpPr/>
          <p:nvPr/>
        </p:nvSpPr>
        <p:spPr>
          <a:xfrm>
            <a:off x="4912438" y="756714"/>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Worker Role</a:t>
            </a:r>
            <a:endParaRPr lang="en-US" dirty="0">
              <a:solidFill>
                <a:schemeClr val="tx1"/>
              </a:solidFill>
              <a:latin typeface="+mj-lt"/>
            </a:endParaRPr>
          </a:p>
        </p:txBody>
      </p:sp>
      <p:sp>
        <p:nvSpPr>
          <p:cNvPr id="44" name="Rectangle 43"/>
          <p:cNvSpPr/>
          <p:nvPr/>
        </p:nvSpPr>
        <p:spPr>
          <a:xfrm>
            <a:off x="4912438" y="275456"/>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Worker Role</a:t>
            </a:r>
            <a:endParaRPr lang="en-US" dirty="0">
              <a:solidFill>
                <a:schemeClr val="tx1"/>
              </a:solidFill>
              <a:latin typeface="+mj-lt"/>
            </a:endParaRPr>
          </a:p>
        </p:txBody>
      </p:sp>
      <p:cxnSp>
        <p:nvCxnSpPr>
          <p:cNvPr id="45" name="Straight Arrow Connector 44"/>
          <p:cNvCxnSpPr/>
          <p:nvPr/>
        </p:nvCxnSpPr>
        <p:spPr>
          <a:xfrm>
            <a:off x="4755242" y="941627"/>
            <a:ext cx="0" cy="63708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423833" y="941627"/>
            <a:ext cx="0" cy="637087"/>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784856" y="275455"/>
            <a:ext cx="0" cy="18724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784856" y="941627"/>
            <a:ext cx="2611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098563" y="507027"/>
            <a:ext cx="1611018" cy="646331"/>
          </a:xfrm>
          <a:prstGeom prst="rect">
            <a:avLst/>
          </a:prstGeom>
        </p:spPr>
        <p:txBody>
          <a:bodyPr wrap="none" rtlCol="0">
            <a:spAutoFit/>
          </a:bodyPr>
          <a:lstStyle/>
          <a:p>
            <a:r>
              <a:rPr lang="en-GB" dirty="0" smtClean="0">
                <a:solidFill>
                  <a:schemeClr val="bg1"/>
                </a:solidFill>
              </a:rPr>
              <a:t>Longer running</a:t>
            </a:r>
            <a:br>
              <a:rPr lang="en-GB" dirty="0" smtClean="0">
                <a:solidFill>
                  <a:schemeClr val="bg1"/>
                </a:solidFill>
              </a:rPr>
            </a:br>
            <a:r>
              <a:rPr lang="en-GB" dirty="0" smtClean="0">
                <a:solidFill>
                  <a:schemeClr val="bg1"/>
                </a:solidFill>
              </a:rPr>
              <a:t>processes</a:t>
            </a:r>
          </a:p>
        </p:txBody>
      </p:sp>
    </p:spTree>
    <p:extLst>
      <p:ext uri="{BB962C8B-B14F-4D97-AF65-F5344CB8AC3E}">
        <p14:creationId xmlns:p14="http://schemas.microsoft.com/office/powerpoint/2010/main" val="883593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Compute Model</a:t>
            </a:r>
            <a:endParaRPr lang="en-GB" dirty="0"/>
          </a:p>
        </p:txBody>
      </p:sp>
      <p:cxnSp>
        <p:nvCxnSpPr>
          <p:cNvPr id="6" name="Straight Connector 5"/>
          <p:cNvCxnSpPr/>
          <p:nvPr/>
        </p:nvCxnSpPr>
        <p:spPr>
          <a:xfrm>
            <a:off x="1964849" y="2441876"/>
            <a:ext cx="873373" cy="613"/>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7" name="Rectangle 6"/>
          <p:cNvSpPr/>
          <p:nvPr/>
        </p:nvSpPr>
        <p:spPr>
          <a:xfrm>
            <a:off x="1995927" y="2010267"/>
            <a:ext cx="860044" cy="338554"/>
          </a:xfrm>
          <a:prstGeom prst="rect">
            <a:avLst/>
          </a:prstGeom>
          <a:ln>
            <a:noFill/>
          </a:ln>
        </p:spPr>
        <p:txBody>
          <a:bodyPr wrap="none">
            <a:spAutoFit/>
          </a:bodyPr>
          <a:lstStyle/>
          <a:p>
            <a:pPr lvl="0" algn="ctr"/>
            <a:r>
              <a:rPr lang="en-US" sz="1600" dirty="0" smtClean="0">
                <a:solidFill>
                  <a:schemeClr val="bg1"/>
                </a:solidFill>
                <a:latin typeface="+mj-lt"/>
              </a:rPr>
              <a:t>Request</a:t>
            </a:r>
            <a:endParaRPr lang="en-US" sz="1600" dirty="0">
              <a:solidFill>
                <a:schemeClr val="bg1"/>
              </a:solidFill>
              <a:latin typeface="+mj-lt"/>
            </a:endParaRPr>
          </a:p>
        </p:txBody>
      </p:sp>
      <p:sp>
        <p:nvSpPr>
          <p:cNvPr id="8" name="Rectangle 7"/>
          <p:cNvSpPr/>
          <p:nvPr/>
        </p:nvSpPr>
        <p:spPr>
          <a:xfrm>
            <a:off x="4997108" y="2295678"/>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Worker Role</a:t>
            </a:r>
            <a:endParaRPr lang="en-US" dirty="0">
              <a:solidFill>
                <a:schemeClr val="tx1"/>
              </a:solidFill>
              <a:latin typeface="+mj-lt"/>
            </a:endParaRPr>
          </a:p>
        </p:txBody>
      </p:sp>
      <p:cxnSp>
        <p:nvCxnSpPr>
          <p:cNvPr id="12" name="Straight Connector 11"/>
          <p:cNvCxnSpPr/>
          <p:nvPr/>
        </p:nvCxnSpPr>
        <p:spPr>
          <a:xfrm>
            <a:off x="1943823" y="2625808"/>
            <a:ext cx="873373" cy="613"/>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Rectangle 14"/>
          <p:cNvSpPr/>
          <p:nvPr/>
        </p:nvSpPr>
        <p:spPr>
          <a:xfrm>
            <a:off x="1921518" y="2619882"/>
            <a:ext cx="982577" cy="338554"/>
          </a:xfrm>
          <a:prstGeom prst="rect">
            <a:avLst/>
          </a:prstGeom>
          <a:ln>
            <a:noFill/>
          </a:ln>
        </p:spPr>
        <p:txBody>
          <a:bodyPr wrap="none">
            <a:spAutoFit/>
          </a:bodyPr>
          <a:lstStyle/>
          <a:p>
            <a:pPr lvl="0" algn="ctr"/>
            <a:r>
              <a:rPr lang="en-US" sz="1600" dirty="0" smtClean="0">
                <a:solidFill>
                  <a:schemeClr val="bg1"/>
                </a:solidFill>
                <a:latin typeface="+mj-lt"/>
              </a:rPr>
              <a:t>Response</a:t>
            </a:r>
            <a:endParaRPr lang="en-US" sz="1600" dirty="0">
              <a:solidFill>
                <a:schemeClr val="bg1"/>
              </a:solidFill>
              <a:latin typeface="+mj-lt"/>
            </a:endParaRPr>
          </a:p>
        </p:txBody>
      </p:sp>
      <p:pic>
        <p:nvPicPr>
          <p:cNvPr id="17" name="Picture 16" descr="laptop"/>
          <p:cNvPicPr>
            <a:picLocks noChangeAspect="1" noChangeArrowheads="1"/>
          </p:cNvPicPr>
          <p:nvPr/>
        </p:nvPicPr>
        <p:blipFill>
          <a:blip r:embed="rId2" cstate="print"/>
          <a:srcRect/>
          <a:stretch>
            <a:fillRect/>
          </a:stretch>
        </p:blipFill>
        <p:spPr bwMode="auto">
          <a:xfrm>
            <a:off x="926390" y="2214821"/>
            <a:ext cx="928204" cy="602515"/>
          </a:xfrm>
          <a:prstGeom prst="rect">
            <a:avLst/>
          </a:prstGeom>
          <a:noFill/>
          <a:ln w="9525">
            <a:noFill/>
            <a:miter lim="800000"/>
            <a:headEnd/>
            <a:tailEnd/>
          </a:ln>
        </p:spPr>
      </p:pic>
      <p:sp>
        <p:nvSpPr>
          <p:cNvPr id="19" name="TextBox 18"/>
          <p:cNvSpPr txBox="1"/>
          <p:nvPr/>
        </p:nvSpPr>
        <p:spPr>
          <a:xfrm>
            <a:off x="739737" y="2695222"/>
            <a:ext cx="663643" cy="338554"/>
          </a:xfrm>
          <a:prstGeom prst="rect">
            <a:avLst/>
          </a:prstGeom>
        </p:spPr>
        <p:txBody>
          <a:bodyPr wrap="none" rtlCol="0">
            <a:spAutoFit/>
          </a:bodyPr>
          <a:lstStyle/>
          <a:p>
            <a:r>
              <a:rPr lang="en-GB" sz="1600" dirty="0" smtClean="0">
                <a:solidFill>
                  <a:schemeClr val="bg1"/>
                </a:solidFill>
              </a:rPr>
              <a:t>Client</a:t>
            </a:r>
          </a:p>
        </p:txBody>
      </p:sp>
      <p:sp>
        <p:nvSpPr>
          <p:cNvPr id="20" name="Rectangle 19"/>
          <p:cNvSpPr/>
          <p:nvPr/>
        </p:nvSpPr>
        <p:spPr>
          <a:xfrm>
            <a:off x="3378203" y="3547555"/>
            <a:ext cx="22606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p:cNvSpPr/>
          <p:nvPr/>
        </p:nvSpPr>
        <p:spPr>
          <a:xfrm>
            <a:off x="3397040" y="3581423"/>
            <a:ext cx="338666" cy="338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22" name="Rounded Rectangle 21"/>
          <p:cNvSpPr/>
          <p:nvPr/>
        </p:nvSpPr>
        <p:spPr>
          <a:xfrm>
            <a:off x="3837306" y="3589887"/>
            <a:ext cx="338666" cy="338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23" name="Rounded Rectangle 22"/>
          <p:cNvSpPr/>
          <p:nvPr/>
        </p:nvSpPr>
        <p:spPr>
          <a:xfrm>
            <a:off x="4282379" y="3589887"/>
            <a:ext cx="338666" cy="338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24" name="Rounded Rectangle 23"/>
          <p:cNvSpPr/>
          <p:nvPr/>
        </p:nvSpPr>
        <p:spPr>
          <a:xfrm>
            <a:off x="4711009" y="3589887"/>
            <a:ext cx="338666" cy="338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cxnSp>
        <p:nvCxnSpPr>
          <p:cNvPr id="26" name="Straight Arrow Connector 25"/>
          <p:cNvCxnSpPr/>
          <p:nvPr/>
        </p:nvCxnSpPr>
        <p:spPr>
          <a:xfrm>
            <a:off x="3566373" y="2817335"/>
            <a:ext cx="0" cy="6370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410203" y="2817335"/>
            <a:ext cx="0" cy="6370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817378248"/>
              </p:ext>
            </p:extLst>
          </p:nvPr>
        </p:nvGraphicFramePr>
        <p:xfrm>
          <a:off x="3529651" y="4216416"/>
          <a:ext cx="1957704" cy="878448"/>
        </p:xfrm>
        <a:graphic>
          <a:graphicData uri="http://schemas.openxmlformats.org/drawingml/2006/table">
            <a:tbl>
              <a:tblPr firstRow="1" bandRow="1">
                <a:tableStyleId>{F5AB1C69-6EDB-4FF4-983F-18BD219EF322}</a:tableStyleId>
              </a:tblPr>
              <a:tblGrid>
                <a:gridCol w="279672"/>
                <a:gridCol w="279672"/>
                <a:gridCol w="279672"/>
                <a:gridCol w="279672"/>
                <a:gridCol w="279672"/>
                <a:gridCol w="279672"/>
                <a:gridCol w="279672"/>
              </a:tblGrid>
              <a:tr h="219612">
                <a:tc>
                  <a:txBody>
                    <a:bodyPr/>
                    <a:lstStyle/>
                    <a:p>
                      <a:endParaRPr lang="en-GB" sz="700" dirty="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dirty="0"/>
                    </a:p>
                  </a:txBody>
                  <a:tcPr/>
                </a:tc>
              </a:tr>
              <a:tr h="219612">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r>
              <a:tr h="219612">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r>
              <a:tr h="219612">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a:p>
                  </a:txBody>
                  <a:tcPr/>
                </a:tc>
                <a:tc>
                  <a:txBody>
                    <a:bodyPr/>
                    <a:lstStyle/>
                    <a:p>
                      <a:endParaRPr lang="en-GB" sz="700" dirty="0"/>
                    </a:p>
                  </a:txBody>
                  <a:tcPr/>
                </a:tc>
              </a:tr>
            </a:tbl>
          </a:graphicData>
        </a:graphic>
      </p:graphicFrame>
      <p:cxnSp>
        <p:nvCxnSpPr>
          <p:cNvPr id="31" name="Elbow Connector 30"/>
          <p:cNvCxnSpPr>
            <a:endCxn id="29" idx="3"/>
          </p:cNvCxnSpPr>
          <p:nvPr/>
        </p:nvCxnSpPr>
        <p:spPr>
          <a:xfrm rot="5400000">
            <a:off x="4880996" y="3423696"/>
            <a:ext cx="1838305" cy="625582"/>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9" idx="1"/>
          </p:cNvCxnSpPr>
          <p:nvPr/>
        </p:nvCxnSpPr>
        <p:spPr>
          <a:xfrm rot="10800000">
            <a:off x="3022607" y="2745735"/>
            <a:ext cx="507047" cy="1909907"/>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997108" y="1802059"/>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Worker Role</a:t>
            </a:r>
            <a:endParaRPr lang="en-US" dirty="0">
              <a:solidFill>
                <a:schemeClr val="tx1"/>
              </a:solidFill>
              <a:latin typeface="+mj-lt"/>
            </a:endParaRPr>
          </a:p>
        </p:txBody>
      </p:sp>
      <p:sp>
        <p:nvSpPr>
          <p:cNvPr id="43" name="Rectangle 42"/>
          <p:cNvSpPr/>
          <p:nvPr/>
        </p:nvSpPr>
        <p:spPr>
          <a:xfrm>
            <a:off x="4997108" y="1298602"/>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Worker Role</a:t>
            </a:r>
            <a:endParaRPr lang="en-US" dirty="0">
              <a:solidFill>
                <a:schemeClr val="tx1"/>
              </a:solidFill>
              <a:latin typeface="+mj-lt"/>
            </a:endParaRPr>
          </a:p>
        </p:txBody>
      </p:sp>
      <p:cxnSp>
        <p:nvCxnSpPr>
          <p:cNvPr id="45" name="Straight Arrow Connector 44"/>
          <p:cNvCxnSpPr/>
          <p:nvPr/>
        </p:nvCxnSpPr>
        <p:spPr>
          <a:xfrm>
            <a:off x="4839912" y="1483515"/>
            <a:ext cx="0" cy="63708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508503" y="1483515"/>
            <a:ext cx="0" cy="637087"/>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47711" y="3033775"/>
            <a:ext cx="1542538" cy="369332"/>
          </a:xfrm>
          <a:prstGeom prst="rect">
            <a:avLst/>
          </a:prstGeom>
        </p:spPr>
        <p:txBody>
          <a:bodyPr wrap="none" rtlCol="0">
            <a:spAutoFit/>
          </a:bodyPr>
          <a:lstStyle/>
          <a:p>
            <a:r>
              <a:rPr lang="en-GB" dirty="0" smtClean="0">
                <a:solidFill>
                  <a:schemeClr val="bg1"/>
                </a:solidFill>
              </a:rPr>
              <a:t>Distribute task</a:t>
            </a:r>
          </a:p>
        </p:txBody>
      </p:sp>
      <p:sp>
        <p:nvSpPr>
          <p:cNvPr id="41" name="Can 40"/>
          <p:cNvSpPr/>
          <p:nvPr/>
        </p:nvSpPr>
        <p:spPr>
          <a:xfrm>
            <a:off x="7166301" y="1927160"/>
            <a:ext cx="1056289" cy="1119352"/>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tx1"/>
                </a:solidFill>
                <a:latin typeface="+mj-lt"/>
              </a:rPr>
              <a:t>Database</a:t>
            </a:r>
            <a:endParaRPr lang="en-US" dirty="0">
              <a:solidFill>
                <a:schemeClr val="tx1"/>
              </a:solidFill>
              <a:latin typeface="+mj-lt"/>
            </a:endParaRPr>
          </a:p>
        </p:txBody>
      </p:sp>
      <p:cxnSp>
        <p:nvCxnSpPr>
          <p:cNvPr id="47" name="Straight Connector 46"/>
          <p:cNvCxnSpPr/>
          <p:nvPr/>
        </p:nvCxnSpPr>
        <p:spPr>
          <a:xfrm>
            <a:off x="6612465" y="2384841"/>
            <a:ext cx="501285" cy="2147"/>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6612465" y="2570921"/>
            <a:ext cx="480259" cy="1"/>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9" name="Rectangle 48"/>
          <p:cNvSpPr/>
          <p:nvPr/>
        </p:nvSpPr>
        <p:spPr>
          <a:xfrm>
            <a:off x="2841903" y="2329546"/>
            <a:ext cx="1432011" cy="45005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tx1"/>
                </a:solidFill>
                <a:latin typeface="+mj-lt"/>
              </a:rPr>
              <a:t>Web Role</a:t>
            </a:r>
            <a:endParaRPr lang="en-US" dirty="0">
              <a:solidFill>
                <a:schemeClr val="tx1"/>
              </a:solidFill>
              <a:latin typeface="+mj-lt"/>
            </a:endParaRPr>
          </a:p>
        </p:txBody>
      </p:sp>
    </p:spTree>
    <p:extLst>
      <p:ext uri="{BB962C8B-B14F-4D97-AF65-F5344CB8AC3E}">
        <p14:creationId xmlns:p14="http://schemas.microsoft.com/office/powerpoint/2010/main" val="19045926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Demand Burst With Azure</a:t>
            </a:r>
            <a:endParaRPr lang="en-GB" dirty="0"/>
          </a:p>
        </p:txBody>
      </p:sp>
      <p:cxnSp>
        <p:nvCxnSpPr>
          <p:cNvPr id="9" name="Straight Connector 8"/>
          <p:cNvCxnSpPr/>
          <p:nvPr/>
        </p:nvCxnSpPr>
        <p:spPr>
          <a:xfrm flipV="1">
            <a:off x="1405450" y="1806292"/>
            <a:ext cx="0" cy="3959448"/>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393371" y="5765740"/>
            <a:ext cx="7344229"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082616" y="5230921"/>
            <a:ext cx="649537" cy="369332"/>
          </a:xfrm>
          <a:prstGeom prst="rect">
            <a:avLst/>
          </a:prstGeom>
        </p:spPr>
        <p:txBody>
          <a:bodyPr wrap="none" rtlCol="0">
            <a:spAutoFit/>
          </a:bodyPr>
          <a:lstStyle/>
          <a:p>
            <a:r>
              <a:rPr lang="en-GB" dirty="0" smtClean="0">
                <a:solidFill>
                  <a:schemeClr val="bg1"/>
                </a:solidFill>
              </a:rPr>
              <a:t>Time</a:t>
            </a:r>
          </a:p>
        </p:txBody>
      </p:sp>
      <p:sp>
        <p:nvSpPr>
          <p:cNvPr id="19" name="TextBox 18"/>
          <p:cNvSpPr txBox="1"/>
          <p:nvPr/>
        </p:nvSpPr>
        <p:spPr>
          <a:xfrm>
            <a:off x="29656" y="1802561"/>
            <a:ext cx="1204176" cy="369332"/>
          </a:xfrm>
          <a:prstGeom prst="rect">
            <a:avLst/>
          </a:prstGeom>
        </p:spPr>
        <p:txBody>
          <a:bodyPr wrap="none" rtlCol="0">
            <a:spAutoFit/>
          </a:bodyPr>
          <a:lstStyle/>
          <a:p>
            <a:r>
              <a:rPr lang="en-GB" dirty="0" smtClean="0">
                <a:solidFill>
                  <a:schemeClr val="bg1"/>
                </a:solidFill>
              </a:rPr>
              <a:t>IT Demand</a:t>
            </a:r>
          </a:p>
        </p:txBody>
      </p:sp>
      <p:sp>
        <p:nvSpPr>
          <p:cNvPr id="34" name="Freeform 33"/>
          <p:cNvSpPr/>
          <p:nvPr/>
        </p:nvSpPr>
        <p:spPr>
          <a:xfrm>
            <a:off x="1413918" y="2392668"/>
            <a:ext cx="6993467" cy="2579585"/>
          </a:xfrm>
          <a:custGeom>
            <a:avLst/>
            <a:gdLst>
              <a:gd name="connsiteX0" fmla="*/ 0 w 6993467"/>
              <a:gd name="connsiteY0" fmla="*/ 1835206 h 2579585"/>
              <a:gd name="connsiteX1" fmla="*/ 389467 w 6993467"/>
              <a:gd name="connsiteY1" fmla="*/ 1784406 h 2579585"/>
              <a:gd name="connsiteX2" fmla="*/ 601134 w 6993467"/>
              <a:gd name="connsiteY2" fmla="*/ 1945273 h 2579585"/>
              <a:gd name="connsiteX3" fmla="*/ 897467 w 6993467"/>
              <a:gd name="connsiteY3" fmla="*/ 1843673 h 2579585"/>
              <a:gd name="connsiteX4" fmla="*/ 1286934 w 6993467"/>
              <a:gd name="connsiteY4" fmla="*/ 1928340 h 2579585"/>
              <a:gd name="connsiteX5" fmla="*/ 1769534 w 6993467"/>
              <a:gd name="connsiteY5" fmla="*/ 6406 h 2579585"/>
              <a:gd name="connsiteX6" fmla="*/ 2438400 w 6993467"/>
              <a:gd name="connsiteY6" fmla="*/ 1344140 h 2579585"/>
              <a:gd name="connsiteX7" fmla="*/ 3513667 w 6993467"/>
              <a:gd name="connsiteY7" fmla="*/ 2385540 h 2579585"/>
              <a:gd name="connsiteX8" fmla="*/ 4182534 w 6993467"/>
              <a:gd name="connsiteY8" fmla="*/ 2461740 h 2579585"/>
              <a:gd name="connsiteX9" fmla="*/ 4639734 w 6993467"/>
              <a:gd name="connsiteY9" fmla="*/ 2461740 h 2579585"/>
              <a:gd name="connsiteX10" fmla="*/ 5096934 w 6993467"/>
              <a:gd name="connsiteY10" fmla="*/ 2537940 h 2579585"/>
              <a:gd name="connsiteX11" fmla="*/ 5325534 w 6993467"/>
              <a:gd name="connsiteY11" fmla="*/ 2444806 h 2579585"/>
              <a:gd name="connsiteX12" fmla="*/ 5477934 w 6993467"/>
              <a:gd name="connsiteY12" fmla="*/ 1970673 h 2579585"/>
              <a:gd name="connsiteX13" fmla="*/ 5901267 w 6993467"/>
              <a:gd name="connsiteY13" fmla="*/ 395873 h 2579585"/>
              <a:gd name="connsiteX14" fmla="*/ 6324600 w 6993467"/>
              <a:gd name="connsiteY14" fmla="*/ 1208673 h 2579585"/>
              <a:gd name="connsiteX15" fmla="*/ 6527800 w 6993467"/>
              <a:gd name="connsiteY15" fmla="*/ 2461740 h 2579585"/>
              <a:gd name="connsiteX16" fmla="*/ 6993467 w 6993467"/>
              <a:gd name="connsiteY16" fmla="*/ 2453273 h 257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93467" h="2579585">
                <a:moveTo>
                  <a:pt x="0" y="1835206"/>
                </a:moveTo>
                <a:cubicBezTo>
                  <a:pt x="144639" y="1800633"/>
                  <a:pt x="289278" y="1766061"/>
                  <a:pt x="389467" y="1784406"/>
                </a:cubicBezTo>
                <a:cubicBezTo>
                  <a:pt x="489656" y="1802750"/>
                  <a:pt x="516467" y="1935395"/>
                  <a:pt x="601134" y="1945273"/>
                </a:cubicBezTo>
                <a:cubicBezTo>
                  <a:pt x="685801" y="1955151"/>
                  <a:pt x="783167" y="1846495"/>
                  <a:pt x="897467" y="1843673"/>
                </a:cubicBezTo>
                <a:cubicBezTo>
                  <a:pt x="1011767" y="1840851"/>
                  <a:pt x="1141590" y="2234551"/>
                  <a:pt x="1286934" y="1928340"/>
                </a:cubicBezTo>
                <a:cubicBezTo>
                  <a:pt x="1432278" y="1622129"/>
                  <a:pt x="1577623" y="103773"/>
                  <a:pt x="1769534" y="6406"/>
                </a:cubicBezTo>
                <a:cubicBezTo>
                  <a:pt x="1961445" y="-90961"/>
                  <a:pt x="2147711" y="947618"/>
                  <a:pt x="2438400" y="1344140"/>
                </a:cubicBezTo>
                <a:cubicBezTo>
                  <a:pt x="2729089" y="1740662"/>
                  <a:pt x="3222978" y="2199273"/>
                  <a:pt x="3513667" y="2385540"/>
                </a:cubicBezTo>
                <a:cubicBezTo>
                  <a:pt x="3804356" y="2571807"/>
                  <a:pt x="3994856" y="2449040"/>
                  <a:pt x="4182534" y="2461740"/>
                </a:cubicBezTo>
                <a:cubicBezTo>
                  <a:pt x="4370212" y="2474440"/>
                  <a:pt x="4487334" y="2449040"/>
                  <a:pt x="4639734" y="2461740"/>
                </a:cubicBezTo>
                <a:cubicBezTo>
                  <a:pt x="4792134" y="2474440"/>
                  <a:pt x="4982634" y="2540762"/>
                  <a:pt x="5096934" y="2537940"/>
                </a:cubicBezTo>
                <a:cubicBezTo>
                  <a:pt x="5211234" y="2535118"/>
                  <a:pt x="5262034" y="2539350"/>
                  <a:pt x="5325534" y="2444806"/>
                </a:cubicBezTo>
                <a:cubicBezTo>
                  <a:pt x="5389034" y="2350262"/>
                  <a:pt x="5381979" y="2312162"/>
                  <a:pt x="5477934" y="1970673"/>
                </a:cubicBezTo>
                <a:cubicBezTo>
                  <a:pt x="5573890" y="1629184"/>
                  <a:pt x="5760156" y="522873"/>
                  <a:pt x="5901267" y="395873"/>
                </a:cubicBezTo>
                <a:cubicBezTo>
                  <a:pt x="6042378" y="268873"/>
                  <a:pt x="6220178" y="864362"/>
                  <a:pt x="6324600" y="1208673"/>
                </a:cubicBezTo>
                <a:cubicBezTo>
                  <a:pt x="6429022" y="1552984"/>
                  <a:pt x="6416322" y="2254307"/>
                  <a:pt x="6527800" y="2461740"/>
                </a:cubicBezTo>
                <a:cubicBezTo>
                  <a:pt x="6639278" y="2669173"/>
                  <a:pt x="6816372" y="2561223"/>
                  <a:pt x="6993467" y="2453273"/>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36" name="TextBox 35"/>
          <p:cNvSpPr txBox="1"/>
          <p:nvPr/>
        </p:nvSpPr>
        <p:spPr>
          <a:xfrm>
            <a:off x="3746100" y="5816877"/>
            <a:ext cx="2275046" cy="369332"/>
          </a:xfrm>
          <a:prstGeom prst="rect">
            <a:avLst/>
          </a:prstGeom>
        </p:spPr>
        <p:txBody>
          <a:bodyPr wrap="none" rtlCol="0">
            <a:spAutoFit/>
          </a:bodyPr>
          <a:lstStyle/>
          <a:p>
            <a:r>
              <a:rPr lang="en-GB" dirty="0" smtClean="0">
                <a:solidFill>
                  <a:schemeClr val="bg1"/>
                </a:solidFill>
              </a:rPr>
              <a:t>Concert ticket website</a:t>
            </a:r>
          </a:p>
        </p:txBody>
      </p:sp>
      <p:cxnSp>
        <p:nvCxnSpPr>
          <p:cNvPr id="38" name="Straight Arrow Connector 37"/>
          <p:cNvCxnSpPr/>
          <p:nvPr/>
        </p:nvCxnSpPr>
        <p:spPr>
          <a:xfrm flipV="1">
            <a:off x="2751665" y="4346385"/>
            <a:ext cx="0" cy="66931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3" idx="0"/>
          </p:cNvCxnSpPr>
          <p:nvPr/>
        </p:nvCxnSpPr>
        <p:spPr>
          <a:xfrm flipV="1">
            <a:off x="6688666" y="4972252"/>
            <a:ext cx="0" cy="25767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914681" y="4875769"/>
            <a:ext cx="1780616" cy="369332"/>
          </a:xfrm>
          <a:prstGeom prst="rect">
            <a:avLst/>
          </a:prstGeom>
        </p:spPr>
        <p:txBody>
          <a:bodyPr wrap="none" rtlCol="0">
            <a:spAutoFit/>
          </a:bodyPr>
          <a:lstStyle/>
          <a:p>
            <a:r>
              <a:rPr lang="en-GB" dirty="0" smtClean="0">
                <a:solidFill>
                  <a:schemeClr val="bg1"/>
                </a:solidFill>
              </a:rPr>
              <a:t>Ticket sales open</a:t>
            </a:r>
          </a:p>
        </p:txBody>
      </p:sp>
      <p:sp>
        <p:nvSpPr>
          <p:cNvPr id="43" name="TextBox 42"/>
          <p:cNvSpPr txBox="1"/>
          <p:nvPr/>
        </p:nvSpPr>
        <p:spPr>
          <a:xfrm>
            <a:off x="5798358" y="5229924"/>
            <a:ext cx="1780616" cy="369332"/>
          </a:xfrm>
          <a:prstGeom prst="rect">
            <a:avLst/>
          </a:prstGeom>
        </p:spPr>
        <p:txBody>
          <a:bodyPr wrap="none" rtlCol="0">
            <a:spAutoFit/>
          </a:bodyPr>
          <a:lstStyle/>
          <a:p>
            <a:r>
              <a:rPr lang="en-GB" dirty="0" smtClean="0">
                <a:solidFill>
                  <a:schemeClr val="bg1"/>
                </a:solidFill>
              </a:rPr>
              <a:t>Ticket sales open</a:t>
            </a:r>
          </a:p>
        </p:txBody>
      </p:sp>
      <p:sp>
        <p:nvSpPr>
          <p:cNvPr id="3" name="TextBox 2"/>
          <p:cNvSpPr txBox="1"/>
          <p:nvPr/>
        </p:nvSpPr>
        <p:spPr>
          <a:xfrm>
            <a:off x="4638916" y="1508788"/>
            <a:ext cx="3952877" cy="461665"/>
          </a:xfrm>
          <a:prstGeom prst="rect">
            <a:avLst/>
          </a:prstGeom>
        </p:spPr>
        <p:txBody>
          <a:bodyPr wrap="none" rtlCol="0">
            <a:spAutoFit/>
          </a:bodyPr>
          <a:lstStyle/>
          <a:p>
            <a:r>
              <a:rPr lang="en-GB" sz="2400" dirty="0" smtClean="0">
                <a:solidFill>
                  <a:schemeClr val="bg1"/>
                </a:solidFill>
              </a:rPr>
              <a:t>On-demand compute capacity</a:t>
            </a:r>
          </a:p>
        </p:txBody>
      </p:sp>
      <p:sp>
        <p:nvSpPr>
          <p:cNvPr id="20" name="TextBox 19"/>
          <p:cNvSpPr txBox="1"/>
          <p:nvPr/>
        </p:nvSpPr>
        <p:spPr>
          <a:xfrm>
            <a:off x="4443693" y="3300351"/>
            <a:ext cx="1898981" cy="369332"/>
          </a:xfrm>
          <a:prstGeom prst="rect">
            <a:avLst/>
          </a:prstGeom>
        </p:spPr>
        <p:txBody>
          <a:bodyPr wrap="none" rtlCol="0">
            <a:spAutoFit/>
          </a:bodyPr>
          <a:lstStyle/>
          <a:p>
            <a:r>
              <a:rPr lang="en-GB" dirty="0" smtClean="0">
                <a:solidFill>
                  <a:schemeClr val="bg1"/>
                </a:solidFill>
              </a:rPr>
              <a:t>Compute Capacity</a:t>
            </a:r>
          </a:p>
        </p:txBody>
      </p:sp>
      <p:sp>
        <p:nvSpPr>
          <p:cNvPr id="11" name="Freeform 10"/>
          <p:cNvSpPr/>
          <p:nvPr/>
        </p:nvSpPr>
        <p:spPr>
          <a:xfrm>
            <a:off x="1405467" y="2161984"/>
            <a:ext cx="7374466" cy="1676400"/>
          </a:xfrm>
          <a:custGeom>
            <a:avLst/>
            <a:gdLst>
              <a:gd name="connsiteX0" fmla="*/ 0 w 7374466"/>
              <a:gd name="connsiteY0" fmla="*/ 1676400 h 1676400"/>
              <a:gd name="connsiteX1" fmla="*/ 1168400 w 7374466"/>
              <a:gd name="connsiteY1" fmla="*/ 1676400 h 1676400"/>
              <a:gd name="connsiteX2" fmla="*/ 1168400 w 7374466"/>
              <a:gd name="connsiteY2" fmla="*/ 0 h 1676400"/>
              <a:gd name="connsiteX3" fmla="*/ 2895600 w 7374466"/>
              <a:gd name="connsiteY3" fmla="*/ 0 h 1676400"/>
              <a:gd name="connsiteX4" fmla="*/ 2895600 w 7374466"/>
              <a:gd name="connsiteY4" fmla="*/ 1659466 h 1676400"/>
              <a:gd name="connsiteX5" fmla="*/ 5105400 w 7374466"/>
              <a:gd name="connsiteY5" fmla="*/ 1659466 h 1676400"/>
              <a:gd name="connsiteX6" fmla="*/ 5105400 w 7374466"/>
              <a:gd name="connsiteY6" fmla="*/ 457200 h 1676400"/>
              <a:gd name="connsiteX7" fmla="*/ 6477000 w 7374466"/>
              <a:gd name="connsiteY7" fmla="*/ 457200 h 1676400"/>
              <a:gd name="connsiteX8" fmla="*/ 6477000 w 7374466"/>
              <a:gd name="connsiteY8" fmla="*/ 1574800 h 1676400"/>
              <a:gd name="connsiteX9" fmla="*/ 7374466 w 7374466"/>
              <a:gd name="connsiteY9" fmla="*/ 15748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4466" h="1676400">
                <a:moveTo>
                  <a:pt x="0" y="1676400"/>
                </a:moveTo>
                <a:lnTo>
                  <a:pt x="1168400" y="1676400"/>
                </a:lnTo>
                <a:lnTo>
                  <a:pt x="1168400" y="0"/>
                </a:lnTo>
                <a:lnTo>
                  <a:pt x="2895600" y="0"/>
                </a:lnTo>
                <a:lnTo>
                  <a:pt x="2895600" y="1659466"/>
                </a:lnTo>
                <a:lnTo>
                  <a:pt x="5105400" y="1659466"/>
                </a:lnTo>
                <a:lnTo>
                  <a:pt x="5105400" y="457200"/>
                </a:lnTo>
                <a:lnTo>
                  <a:pt x="6477000" y="457200"/>
                </a:lnTo>
                <a:lnTo>
                  <a:pt x="6477000" y="1574800"/>
                </a:lnTo>
                <a:lnTo>
                  <a:pt x="7374466" y="1574800"/>
                </a:ln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6366978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p:cNvSpPr/>
          <p:nvPr/>
        </p:nvSpPr>
        <p:spPr>
          <a:xfrm>
            <a:off x="7160205" y="3782038"/>
            <a:ext cx="1766807" cy="1892207"/>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Storage</a:t>
            </a:r>
            <a:endParaRPr lang="en-GB" dirty="0"/>
          </a:p>
        </p:txBody>
      </p:sp>
      <p:sp>
        <p:nvSpPr>
          <p:cNvPr id="5" name="TextBox 4"/>
          <p:cNvSpPr txBox="1"/>
          <p:nvPr/>
        </p:nvSpPr>
        <p:spPr>
          <a:xfrm>
            <a:off x="378665" y="1225118"/>
            <a:ext cx="7704353" cy="830997"/>
          </a:xfrm>
          <a:prstGeom prst="rect">
            <a:avLst/>
          </a:prstGeom>
        </p:spPr>
        <p:txBody>
          <a:bodyPr wrap="none" rtlCol="0">
            <a:spAutoFit/>
          </a:bodyPr>
          <a:lstStyle/>
          <a:p>
            <a:r>
              <a:rPr lang="en-GB" sz="2400" dirty="0" smtClean="0">
                <a:solidFill>
                  <a:schemeClr val="bg1"/>
                </a:solidFill>
              </a:rPr>
              <a:t>On-Premise: Tight </a:t>
            </a:r>
            <a:r>
              <a:rPr lang="en-GB" sz="2400" dirty="0">
                <a:solidFill>
                  <a:schemeClr val="bg1"/>
                </a:solidFill>
              </a:rPr>
              <a:t>relationship between process and storage</a:t>
            </a:r>
          </a:p>
          <a:p>
            <a:endParaRPr lang="en-GB" sz="2400" dirty="0" smtClean="0">
              <a:solidFill>
                <a:schemeClr val="bg1"/>
              </a:solidFill>
            </a:endParaRPr>
          </a:p>
        </p:txBody>
      </p:sp>
      <p:sp>
        <p:nvSpPr>
          <p:cNvPr id="6" name="Rectangle 5"/>
          <p:cNvSpPr/>
          <p:nvPr/>
        </p:nvSpPr>
        <p:spPr>
          <a:xfrm>
            <a:off x="2499392" y="2062901"/>
            <a:ext cx="1632291"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Process</a:t>
            </a:r>
            <a:endParaRPr lang="en-US" dirty="0">
              <a:solidFill>
                <a:schemeClr val="tx1"/>
              </a:solidFill>
              <a:latin typeface="+mj-lt"/>
            </a:endParaRPr>
          </a:p>
        </p:txBody>
      </p:sp>
      <p:sp>
        <p:nvSpPr>
          <p:cNvPr id="7" name="Can 6"/>
          <p:cNvSpPr/>
          <p:nvPr/>
        </p:nvSpPr>
        <p:spPr>
          <a:xfrm>
            <a:off x="4685519" y="1728251"/>
            <a:ext cx="1056289" cy="1119352"/>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tx1"/>
                </a:solidFill>
                <a:latin typeface="+mj-lt"/>
              </a:rPr>
              <a:t>Storage</a:t>
            </a:r>
            <a:endParaRPr lang="en-US" dirty="0">
              <a:solidFill>
                <a:schemeClr val="tx1"/>
              </a:solidFill>
              <a:latin typeface="+mj-lt"/>
            </a:endParaRPr>
          </a:p>
        </p:txBody>
      </p:sp>
      <p:cxnSp>
        <p:nvCxnSpPr>
          <p:cNvPr id="8" name="Straight Connector 7"/>
          <p:cNvCxnSpPr/>
          <p:nvPr/>
        </p:nvCxnSpPr>
        <p:spPr>
          <a:xfrm>
            <a:off x="4131683" y="2185932"/>
            <a:ext cx="501285" cy="2147"/>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4131683" y="2372010"/>
            <a:ext cx="480259" cy="1"/>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TextBox 10"/>
          <p:cNvSpPr txBox="1"/>
          <p:nvPr/>
        </p:nvSpPr>
        <p:spPr>
          <a:xfrm>
            <a:off x="378663" y="3475967"/>
            <a:ext cx="3746282" cy="461665"/>
          </a:xfrm>
          <a:prstGeom prst="rect">
            <a:avLst/>
          </a:prstGeom>
        </p:spPr>
        <p:txBody>
          <a:bodyPr wrap="none" rtlCol="0">
            <a:spAutoFit/>
          </a:bodyPr>
          <a:lstStyle/>
          <a:p>
            <a:r>
              <a:rPr lang="en-GB" sz="2400" dirty="0" smtClean="0">
                <a:solidFill>
                  <a:schemeClr val="bg1"/>
                </a:solidFill>
              </a:rPr>
              <a:t>The Cloud abstracts the data</a:t>
            </a:r>
          </a:p>
        </p:txBody>
      </p:sp>
      <p:sp>
        <p:nvSpPr>
          <p:cNvPr id="12" name="Rectangle 11"/>
          <p:cNvSpPr/>
          <p:nvPr/>
        </p:nvSpPr>
        <p:spPr>
          <a:xfrm>
            <a:off x="748115" y="4534110"/>
            <a:ext cx="2181352"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Client / Worker Role</a:t>
            </a:r>
            <a:endParaRPr lang="en-US" dirty="0">
              <a:solidFill>
                <a:schemeClr val="tx1"/>
              </a:solidFill>
              <a:latin typeface="+mj-lt"/>
            </a:endParaRPr>
          </a:p>
        </p:txBody>
      </p:sp>
      <p:sp>
        <p:nvSpPr>
          <p:cNvPr id="13" name="Can 12"/>
          <p:cNvSpPr/>
          <p:nvPr/>
        </p:nvSpPr>
        <p:spPr>
          <a:xfrm>
            <a:off x="7461192" y="4168464"/>
            <a:ext cx="1056289" cy="1119352"/>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tx1"/>
                </a:solidFill>
                <a:latin typeface="+mj-lt"/>
              </a:rPr>
              <a:t>Azure</a:t>
            </a:r>
          </a:p>
          <a:p>
            <a:pPr algn="ctr"/>
            <a:r>
              <a:rPr lang="en-US" dirty="0" smtClean="0">
                <a:solidFill>
                  <a:schemeClr val="tx1"/>
                </a:solidFill>
                <a:latin typeface="+mj-lt"/>
              </a:rPr>
              <a:t>Blob</a:t>
            </a:r>
            <a:br>
              <a:rPr lang="en-US" dirty="0" smtClean="0">
                <a:solidFill>
                  <a:schemeClr val="tx1"/>
                </a:solidFill>
                <a:latin typeface="+mj-lt"/>
              </a:rPr>
            </a:br>
            <a:r>
              <a:rPr lang="en-US" dirty="0" smtClean="0">
                <a:solidFill>
                  <a:schemeClr val="tx1"/>
                </a:solidFill>
                <a:latin typeface="+mj-lt"/>
              </a:rPr>
              <a:t>Storage</a:t>
            </a:r>
            <a:endParaRPr lang="en-US" dirty="0">
              <a:solidFill>
                <a:schemeClr val="tx1"/>
              </a:solidFill>
              <a:latin typeface="+mj-lt"/>
            </a:endParaRPr>
          </a:p>
        </p:txBody>
      </p:sp>
      <p:cxnSp>
        <p:nvCxnSpPr>
          <p:cNvPr id="14" name="Straight Connector 13"/>
          <p:cNvCxnSpPr/>
          <p:nvPr/>
        </p:nvCxnSpPr>
        <p:spPr>
          <a:xfrm>
            <a:off x="2929467" y="4657141"/>
            <a:ext cx="4230736" cy="0"/>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p:cNvCxnSpPr/>
          <p:nvPr/>
        </p:nvCxnSpPr>
        <p:spPr>
          <a:xfrm>
            <a:off x="2929467" y="4843219"/>
            <a:ext cx="4230736" cy="0"/>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nvSpPr>
        <p:spPr>
          <a:xfrm>
            <a:off x="690204" y="4121970"/>
            <a:ext cx="6461897" cy="338554"/>
          </a:xfrm>
          <a:prstGeom prst="rect">
            <a:avLst/>
          </a:prstGeom>
        </p:spPr>
        <p:txBody>
          <a:bodyPr wrap="none" rtlCol="0">
            <a:spAutoFit/>
          </a:bodyPr>
          <a:lstStyle/>
          <a:p>
            <a:r>
              <a:rPr lang="en-GB" sz="1600" dirty="0" smtClean="0">
                <a:solidFill>
                  <a:schemeClr val="bg1"/>
                </a:solidFill>
              </a:rPr>
              <a:t>GET http://accountname.blob.core.windows.net/containername/blobname</a:t>
            </a:r>
          </a:p>
        </p:txBody>
      </p:sp>
      <p:sp>
        <p:nvSpPr>
          <p:cNvPr id="20" name="TextBox 19"/>
          <p:cNvSpPr txBox="1"/>
          <p:nvPr/>
        </p:nvSpPr>
        <p:spPr>
          <a:xfrm>
            <a:off x="2380406" y="5105012"/>
            <a:ext cx="3797706" cy="338554"/>
          </a:xfrm>
          <a:prstGeom prst="rect">
            <a:avLst/>
          </a:prstGeom>
        </p:spPr>
        <p:txBody>
          <a:bodyPr wrap="none" rtlCol="0">
            <a:spAutoFit/>
          </a:bodyPr>
          <a:lstStyle/>
          <a:p>
            <a:r>
              <a:rPr lang="en-GB" sz="1600" dirty="0" smtClean="0">
                <a:solidFill>
                  <a:schemeClr val="bg1"/>
                </a:solidFill>
              </a:rPr>
              <a:t>Downloads a blob and associated metadata</a:t>
            </a:r>
          </a:p>
        </p:txBody>
      </p:sp>
      <p:sp>
        <p:nvSpPr>
          <p:cNvPr id="24" name="TextBox 23"/>
          <p:cNvSpPr txBox="1"/>
          <p:nvPr/>
        </p:nvSpPr>
        <p:spPr>
          <a:xfrm>
            <a:off x="2548785" y="5396443"/>
            <a:ext cx="3546420" cy="338554"/>
          </a:xfrm>
          <a:prstGeom prst="rect">
            <a:avLst/>
          </a:prstGeom>
        </p:spPr>
        <p:txBody>
          <a:bodyPr wrap="none" rtlCol="0">
            <a:spAutoFit/>
          </a:bodyPr>
          <a:lstStyle/>
          <a:p>
            <a:r>
              <a:rPr lang="en-GB" sz="1600" dirty="0" smtClean="0">
                <a:solidFill>
                  <a:schemeClr val="bg1"/>
                </a:solidFill>
              </a:rPr>
              <a:t>Max blob size 64MB, metadata 8K / blob</a:t>
            </a:r>
          </a:p>
        </p:txBody>
      </p:sp>
    </p:spTree>
    <p:extLst>
      <p:ext uri="{BB962C8B-B14F-4D97-AF65-F5344CB8AC3E}">
        <p14:creationId xmlns:p14="http://schemas.microsoft.com/office/powerpoint/2010/main" val="26951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p:bldP spid="12" grpId="0" animBg="1"/>
      <p:bldP spid="13" grpId="0" animBg="1"/>
      <p:bldP spid="19" grpId="0"/>
      <p:bldP spid="20"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Azure Storage</a:t>
            </a:r>
            <a:endParaRPr lang="en-GB" dirty="0"/>
          </a:p>
        </p:txBody>
      </p:sp>
      <p:sp>
        <p:nvSpPr>
          <p:cNvPr id="4" name="Cloud 3"/>
          <p:cNvSpPr/>
          <p:nvPr/>
        </p:nvSpPr>
        <p:spPr>
          <a:xfrm>
            <a:off x="6830005" y="1038175"/>
            <a:ext cx="1766807" cy="1892207"/>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6" name="Can 5"/>
          <p:cNvSpPr/>
          <p:nvPr/>
        </p:nvSpPr>
        <p:spPr>
          <a:xfrm>
            <a:off x="7130993" y="1424603"/>
            <a:ext cx="1056289" cy="1119352"/>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mj-lt"/>
              </a:rPr>
              <a:t>Azure</a:t>
            </a:r>
          </a:p>
          <a:p>
            <a:pPr algn="ctr"/>
            <a:r>
              <a:rPr lang="en-US" sz="1200" dirty="0" smtClean="0">
                <a:solidFill>
                  <a:schemeClr val="tx1"/>
                </a:solidFill>
                <a:latin typeface="+mj-lt"/>
              </a:rPr>
              <a:t>Table</a:t>
            </a:r>
            <a:br>
              <a:rPr lang="en-US" sz="1200" dirty="0" smtClean="0">
                <a:solidFill>
                  <a:schemeClr val="tx1"/>
                </a:solidFill>
                <a:latin typeface="+mj-lt"/>
              </a:rPr>
            </a:br>
            <a:r>
              <a:rPr lang="en-US" sz="1200" dirty="0" smtClean="0">
                <a:solidFill>
                  <a:schemeClr val="tx1"/>
                </a:solidFill>
                <a:latin typeface="+mj-lt"/>
              </a:rPr>
              <a:t>Storage</a:t>
            </a:r>
            <a:endParaRPr lang="en-US" sz="1200" dirty="0">
              <a:solidFill>
                <a:schemeClr val="tx1"/>
              </a:solidFill>
              <a:latin typeface="+mj-lt"/>
            </a:endParaRPr>
          </a:p>
        </p:txBody>
      </p:sp>
      <p:cxnSp>
        <p:nvCxnSpPr>
          <p:cNvPr id="7" name="Straight Connector 6"/>
          <p:cNvCxnSpPr/>
          <p:nvPr/>
        </p:nvCxnSpPr>
        <p:spPr>
          <a:xfrm>
            <a:off x="2599267" y="1913279"/>
            <a:ext cx="4230736" cy="0"/>
          </a:xfrm>
          <a:prstGeom prst="line">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p:cNvCxnSpPr/>
          <p:nvPr/>
        </p:nvCxnSpPr>
        <p:spPr>
          <a:xfrm>
            <a:off x="2599267" y="2099357"/>
            <a:ext cx="4230736" cy="0"/>
          </a:xfrm>
          <a:prstGeom prst="line">
            <a:avLst/>
          </a:pr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TextBox 8"/>
          <p:cNvSpPr txBox="1"/>
          <p:nvPr/>
        </p:nvSpPr>
        <p:spPr>
          <a:xfrm>
            <a:off x="910335" y="2372883"/>
            <a:ext cx="5597814" cy="338554"/>
          </a:xfrm>
          <a:prstGeom prst="rect">
            <a:avLst/>
          </a:prstGeom>
        </p:spPr>
        <p:txBody>
          <a:bodyPr wrap="none" rtlCol="0">
            <a:spAutoFit/>
          </a:bodyPr>
          <a:lstStyle/>
          <a:p>
            <a:r>
              <a:rPr lang="en-GB" sz="1600" dirty="0" smtClean="0">
                <a:solidFill>
                  <a:schemeClr val="bg1"/>
                </a:solidFill>
              </a:rPr>
              <a:t>Provides structured and semi-structured data storage capabilities</a:t>
            </a:r>
          </a:p>
        </p:txBody>
      </p:sp>
      <p:sp>
        <p:nvSpPr>
          <p:cNvPr id="12" name="Rectangle 11"/>
          <p:cNvSpPr/>
          <p:nvPr/>
        </p:nvSpPr>
        <p:spPr>
          <a:xfrm>
            <a:off x="417915" y="1759251"/>
            <a:ext cx="2181352"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Client / Worker Role</a:t>
            </a:r>
            <a:endParaRPr lang="en-US" dirty="0">
              <a:solidFill>
                <a:schemeClr val="tx1"/>
              </a:solidFill>
              <a:latin typeface="+mj-lt"/>
            </a:endParaRPr>
          </a:p>
        </p:txBody>
      </p:sp>
      <p:sp>
        <p:nvSpPr>
          <p:cNvPr id="16" name="Cloud 15"/>
          <p:cNvSpPr/>
          <p:nvPr/>
        </p:nvSpPr>
        <p:spPr>
          <a:xfrm>
            <a:off x="5486402" y="3067055"/>
            <a:ext cx="3110409" cy="1892207"/>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17" name="Can 16"/>
          <p:cNvSpPr/>
          <p:nvPr/>
        </p:nvSpPr>
        <p:spPr>
          <a:xfrm>
            <a:off x="7130992" y="3310109"/>
            <a:ext cx="1056289" cy="1119352"/>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chemeClr val="tx1"/>
              </a:solidFill>
              <a:latin typeface="+mj-lt"/>
            </a:endParaRPr>
          </a:p>
        </p:txBody>
      </p:sp>
      <p:sp>
        <p:nvSpPr>
          <p:cNvPr id="18" name="Rectangle 17"/>
          <p:cNvSpPr/>
          <p:nvPr/>
        </p:nvSpPr>
        <p:spPr>
          <a:xfrm>
            <a:off x="5884335" y="3725312"/>
            <a:ext cx="1157271" cy="516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SQL Azure</a:t>
            </a:r>
            <a:endParaRPr lang="en-GB" dirty="0"/>
          </a:p>
        </p:txBody>
      </p:sp>
      <p:sp>
        <p:nvSpPr>
          <p:cNvPr id="20" name="Rectangle 19"/>
          <p:cNvSpPr/>
          <p:nvPr/>
        </p:nvSpPr>
        <p:spPr>
          <a:xfrm>
            <a:off x="561932" y="5382977"/>
            <a:ext cx="2536952"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dirty="0"/>
              <a:t>On-Premise </a:t>
            </a:r>
            <a:r>
              <a:rPr lang="en-GB" dirty="0" smtClean="0"/>
              <a:t>application</a:t>
            </a:r>
            <a:endParaRPr lang="en-GB" dirty="0"/>
          </a:p>
        </p:txBody>
      </p:sp>
      <p:sp>
        <p:nvSpPr>
          <p:cNvPr id="21" name="Rectangle 20"/>
          <p:cNvSpPr/>
          <p:nvPr/>
        </p:nvSpPr>
        <p:spPr>
          <a:xfrm>
            <a:off x="1721782" y="3765826"/>
            <a:ext cx="2181352" cy="4500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latin typeface="+mj-lt"/>
              </a:rPr>
              <a:t>Worker Role</a:t>
            </a:r>
            <a:endParaRPr lang="en-US" dirty="0">
              <a:solidFill>
                <a:schemeClr val="tx1"/>
              </a:solidFill>
              <a:latin typeface="+mj-lt"/>
            </a:endParaRPr>
          </a:p>
        </p:txBody>
      </p:sp>
      <p:cxnSp>
        <p:nvCxnSpPr>
          <p:cNvPr id="23" name="Straight Connector 22"/>
          <p:cNvCxnSpPr/>
          <p:nvPr/>
        </p:nvCxnSpPr>
        <p:spPr>
          <a:xfrm>
            <a:off x="3903136" y="3983544"/>
            <a:ext cx="1981199" cy="0"/>
          </a:xfrm>
          <a:prstGeom prst="line">
            <a:avLst/>
          </a:prstGeom>
          <a:noFill/>
          <a:ln>
            <a:solidFill>
              <a:schemeClr val="tx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p:nvCxnSpPr>
        <p:spPr>
          <a:xfrm flipV="1">
            <a:off x="3098886" y="4013157"/>
            <a:ext cx="2785449" cy="1599064"/>
          </a:xfrm>
          <a:prstGeom prst="line">
            <a:avLst/>
          </a:prstGeom>
          <a:noFill/>
          <a:ln>
            <a:solidFill>
              <a:schemeClr val="tx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5" name="Rectangle 34"/>
          <p:cNvSpPr/>
          <p:nvPr/>
        </p:nvSpPr>
        <p:spPr>
          <a:xfrm>
            <a:off x="3685818" y="5387193"/>
            <a:ext cx="2536952" cy="793467"/>
          </a:xfrm>
          <a:prstGeom prst="rect">
            <a:avLst/>
          </a:prstGeom>
          <a:ln/>
        </p:spPr>
        <p:style>
          <a:lnRef idx="0">
            <a:schemeClr val="accent1"/>
          </a:lnRef>
          <a:fillRef idx="3">
            <a:schemeClr val="accent1"/>
          </a:fillRef>
          <a:effectRef idx="3">
            <a:schemeClr val="accent1"/>
          </a:effectRef>
          <a:fontRef idx="minor">
            <a:schemeClr val="lt1"/>
          </a:fontRef>
        </p:style>
        <p:txBody>
          <a:bodyPr rtlCol="0" anchor="t"/>
          <a:lstStyle/>
          <a:p>
            <a:pPr algn="ctr"/>
            <a:r>
              <a:rPr lang="en-GB" sz="1400" dirty="0"/>
              <a:t>On-Premise </a:t>
            </a:r>
            <a:r>
              <a:rPr lang="en-GB" sz="1400" dirty="0" smtClean="0"/>
              <a:t>SQL</a:t>
            </a:r>
            <a:endParaRPr lang="en-GB" sz="1400" dirty="0"/>
          </a:p>
        </p:txBody>
      </p:sp>
      <p:sp>
        <p:nvSpPr>
          <p:cNvPr id="36" name="Can 35"/>
          <p:cNvSpPr/>
          <p:nvPr/>
        </p:nvSpPr>
        <p:spPr>
          <a:xfrm>
            <a:off x="4407924" y="5708164"/>
            <a:ext cx="528144" cy="477411"/>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chemeClr val="tx1"/>
              </a:solidFill>
              <a:latin typeface="+mj-lt"/>
            </a:endParaRPr>
          </a:p>
        </p:txBody>
      </p:sp>
      <p:sp>
        <p:nvSpPr>
          <p:cNvPr id="37" name="Can 36"/>
          <p:cNvSpPr/>
          <p:nvPr/>
        </p:nvSpPr>
        <p:spPr>
          <a:xfrm>
            <a:off x="5000591" y="5708164"/>
            <a:ext cx="528144" cy="477411"/>
          </a:xfrm>
          <a:prstGeom prst="ca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chemeClr val="tx1"/>
              </a:solidFill>
              <a:latin typeface="+mj-lt"/>
            </a:endParaRPr>
          </a:p>
        </p:txBody>
      </p:sp>
      <p:cxnSp>
        <p:nvCxnSpPr>
          <p:cNvPr id="39" name="Straight Arrow Connector 38"/>
          <p:cNvCxnSpPr>
            <a:stCxn id="18" idx="1"/>
            <a:endCxn id="35" idx="0"/>
          </p:cNvCxnSpPr>
          <p:nvPr/>
        </p:nvCxnSpPr>
        <p:spPr>
          <a:xfrm flipH="1">
            <a:off x="4954296" y="3983545"/>
            <a:ext cx="930039" cy="1403648"/>
          </a:xfrm>
          <a:prstGeom prst="straightConnector1">
            <a:avLst/>
          </a:prstGeom>
          <a:noFill/>
          <a:ln>
            <a:solidFill>
              <a:schemeClr val="tx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0" name="TextBox 39"/>
          <p:cNvSpPr txBox="1"/>
          <p:nvPr/>
        </p:nvSpPr>
        <p:spPr>
          <a:xfrm>
            <a:off x="5170563" y="4848708"/>
            <a:ext cx="2584810" cy="369332"/>
          </a:xfrm>
          <a:prstGeom prst="rect">
            <a:avLst/>
          </a:prstGeom>
        </p:spPr>
        <p:txBody>
          <a:bodyPr wrap="none" rtlCol="0">
            <a:spAutoFit/>
          </a:bodyPr>
          <a:lstStyle/>
          <a:p>
            <a:r>
              <a:rPr lang="en-GB" dirty="0" smtClean="0">
                <a:solidFill>
                  <a:schemeClr val="bg1"/>
                </a:solidFill>
              </a:rPr>
              <a:t>Database synchronization</a:t>
            </a:r>
          </a:p>
        </p:txBody>
      </p:sp>
      <p:sp>
        <p:nvSpPr>
          <p:cNvPr id="41" name="TextBox 40"/>
          <p:cNvSpPr txBox="1"/>
          <p:nvPr/>
        </p:nvSpPr>
        <p:spPr>
          <a:xfrm>
            <a:off x="3279988" y="4832293"/>
            <a:ext cx="545342" cy="369332"/>
          </a:xfrm>
          <a:prstGeom prst="rect">
            <a:avLst/>
          </a:prstGeom>
        </p:spPr>
        <p:txBody>
          <a:bodyPr wrap="none" rtlCol="0">
            <a:spAutoFit/>
          </a:bodyPr>
          <a:lstStyle/>
          <a:p>
            <a:r>
              <a:rPr lang="en-GB" dirty="0" smtClean="0">
                <a:solidFill>
                  <a:schemeClr val="bg1"/>
                </a:solidFill>
              </a:rPr>
              <a:t>TDS</a:t>
            </a:r>
          </a:p>
        </p:txBody>
      </p:sp>
      <p:sp>
        <p:nvSpPr>
          <p:cNvPr id="42" name="TextBox 41"/>
          <p:cNvSpPr txBox="1"/>
          <p:nvPr/>
        </p:nvSpPr>
        <p:spPr>
          <a:xfrm>
            <a:off x="4108117" y="3516788"/>
            <a:ext cx="545342" cy="369332"/>
          </a:xfrm>
          <a:prstGeom prst="rect">
            <a:avLst/>
          </a:prstGeom>
        </p:spPr>
        <p:txBody>
          <a:bodyPr wrap="none" rtlCol="0">
            <a:spAutoFit/>
          </a:bodyPr>
          <a:lstStyle/>
          <a:p>
            <a:r>
              <a:rPr lang="en-GB" dirty="0" smtClean="0">
                <a:solidFill>
                  <a:schemeClr val="bg1"/>
                </a:solidFill>
              </a:rPr>
              <a:t>TDS</a:t>
            </a:r>
          </a:p>
        </p:txBody>
      </p:sp>
    </p:spTree>
    <p:extLst>
      <p:ext uri="{BB962C8B-B14F-4D97-AF65-F5344CB8AC3E}">
        <p14:creationId xmlns:p14="http://schemas.microsoft.com/office/powerpoint/2010/main" val="69722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35" grpId="0" animBg="1"/>
      <p:bldP spid="36" grpId="0" animBg="1"/>
      <p:bldP spid="37" grpId="0" animBg="1"/>
      <p:bldP spid="40" grpId="0"/>
      <p:bldP spid="41"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What We Get With </a:t>
            </a:r>
            <a:r>
              <a:rPr lang="en-GB" dirty="0" err="1" smtClean="0"/>
              <a:t>PaaS</a:t>
            </a:r>
            <a:endParaRPr lang="en-GB" dirty="0"/>
          </a:p>
        </p:txBody>
      </p:sp>
      <p:sp>
        <p:nvSpPr>
          <p:cNvPr id="5" name="Content Placeholder 4"/>
          <p:cNvSpPr>
            <a:spLocks noGrp="1"/>
          </p:cNvSpPr>
          <p:nvPr>
            <p:ph idx="1"/>
          </p:nvPr>
        </p:nvSpPr>
        <p:spPr/>
        <p:txBody>
          <a:bodyPr>
            <a:normAutofit fontScale="92500" lnSpcReduction="10000"/>
          </a:bodyPr>
          <a:lstStyle/>
          <a:p>
            <a:r>
              <a:rPr lang="en-GB" dirty="0" smtClean="0"/>
              <a:t>An elastic computing platform</a:t>
            </a:r>
          </a:p>
          <a:p>
            <a:r>
              <a:rPr lang="en-GB" dirty="0" smtClean="0"/>
              <a:t>Connect from anywhere, with any device</a:t>
            </a:r>
          </a:p>
          <a:p>
            <a:r>
              <a:rPr lang="en-GB" dirty="0" smtClean="0"/>
              <a:t>Low barrier costs to deploying new applications</a:t>
            </a:r>
          </a:p>
          <a:p>
            <a:pPr lvl="1"/>
            <a:r>
              <a:rPr lang="en-GB" dirty="0" smtClean="0"/>
              <a:t>Rapid provisioning</a:t>
            </a:r>
          </a:p>
          <a:p>
            <a:r>
              <a:rPr lang="en-GB" dirty="0" smtClean="0"/>
              <a:t>Pay as you go</a:t>
            </a:r>
          </a:p>
          <a:p>
            <a:pPr lvl="1"/>
            <a:r>
              <a:rPr lang="en-GB" dirty="0" smtClean="0"/>
              <a:t>Operational costs directly related to profit</a:t>
            </a:r>
          </a:p>
          <a:p>
            <a:r>
              <a:rPr lang="en-GB" dirty="0" smtClean="0"/>
              <a:t>A marketplace through which to sell our services</a:t>
            </a:r>
          </a:p>
          <a:p>
            <a:pPr lvl="1"/>
            <a:r>
              <a:rPr lang="en-GB" dirty="0" smtClean="0"/>
              <a:t>Customers continue to pay as long as they use our services</a:t>
            </a:r>
          </a:p>
          <a:p>
            <a:pPr lvl="1"/>
            <a:r>
              <a:rPr lang="en-GB" dirty="0" smtClean="0"/>
              <a:t>Stop paying, stop providing service</a:t>
            </a:r>
          </a:p>
          <a:p>
            <a:pPr lvl="2"/>
            <a:r>
              <a:rPr lang="en-GB" dirty="0" smtClean="0"/>
              <a:t>No chance of licence abuse </a:t>
            </a:r>
          </a:p>
          <a:p>
            <a:pPr lvl="1"/>
            <a:endParaRPr lang="en-GB" dirty="0" smtClean="0"/>
          </a:p>
        </p:txBody>
      </p:sp>
    </p:spTree>
    <p:extLst>
      <p:ext uri="{BB962C8B-B14F-4D97-AF65-F5344CB8AC3E}">
        <p14:creationId xmlns:p14="http://schemas.microsoft.com/office/powerpoint/2010/main" val="27455343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To </a:t>
            </a:r>
            <a:r>
              <a:rPr lang="en-GB" dirty="0"/>
              <a:t>W</a:t>
            </a:r>
            <a:r>
              <a:rPr lang="en-GB" dirty="0" smtClean="0"/>
              <a:t>atch</a:t>
            </a:r>
            <a:endParaRPr lang="en-GB" dirty="0"/>
          </a:p>
        </p:txBody>
      </p:sp>
      <p:sp>
        <p:nvSpPr>
          <p:cNvPr id="3" name="Content Placeholder 2"/>
          <p:cNvSpPr>
            <a:spLocks noGrp="1"/>
          </p:cNvSpPr>
          <p:nvPr>
            <p:ph idx="1"/>
          </p:nvPr>
        </p:nvSpPr>
        <p:spPr/>
        <p:txBody>
          <a:bodyPr>
            <a:normAutofit/>
          </a:bodyPr>
          <a:lstStyle/>
          <a:p>
            <a:r>
              <a:rPr lang="en-GB" dirty="0" smtClean="0"/>
              <a:t>Check your security policies can be satisfied by the Cloud provider</a:t>
            </a:r>
          </a:p>
          <a:p>
            <a:r>
              <a:rPr lang="en-GB" dirty="0" smtClean="0"/>
              <a:t>Does the SLA meet availability requirements?</a:t>
            </a:r>
          </a:p>
          <a:p>
            <a:r>
              <a:rPr lang="en-GB" dirty="0" smtClean="0"/>
              <a:t>Don’t just port an existing app that have been sitting within your security perimeter</a:t>
            </a:r>
          </a:p>
          <a:p>
            <a:pPr lvl="1"/>
            <a:r>
              <a:rPr lang="en-GB" dirty="0" smtClean="0"/>
              <a:t>Make sure it has been engineered for </a:t>
            </a:r>
            <a:r>
              <a:rPr lang="en-GB" dirty="0"/>
              <a:t>I</a:t>
            </a:r>
            <a:r>
              <a:rPr lang="en-GB" dirty="0" smtClean="0"/>
              <a:t>nternet security </a:t>
            </a:r>
          </a:p>
          <a:p>
            <a:pPr lvl="2"/>
            <a:r>
              <a:rPr lang="en-GB" dirty="0" smtClean="0"/>
              <a:t>Follow Security Development Lifecycle (SDL) best practices</a:t>
            </a:r>
          </a:p>
          <a:p>
            <a:endParaRPr lang="en-GB" dirty="0"/>
          </a:p>
        </p:txBody>
      </p:sp>
    </p:spTree>
    <p:extLst>
      <p:ext uri="{BB962C8B-B14F-4D97-AF65-F5344CB8AC3E}">
        <p14:creationId xmlns:p14="http://schemas.microsoft.com/office/powerpoint/2010/main" val="743795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Cloud Computing?</a:t>
            </a:r>
            <a:endParaRPr lang="en-GB" dirty="0"/>
          </a:p>
        </p:txBody>
      </p:sp>
      <p:pic>
        <p:nvPicPr>
          <p:cNvPr id="2285570" name="Picture 2" descr="C:\Users\Administrator\AppData\Local\Microsoft\Windows\Temporary Internet Files\Content.IE5\KACRC10E\MC9004344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1520789"/>
            <a:ext cx="2576996" cy="289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9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85570"/>
                                        </p:tgtEl>
                                        <p:attrNameLst>
                                          <p:attrName>style.visibility</p:attrName>
                                        </p:attrNameLst>
                                      </p:cBhvr>
                                      <p:to>
                                        <p:strVal val="visible"/>
                                      </p:to>
                                    </p:set>
                                    <p:animEffect transition="in" filter="fade">
                                      <p:cBhvr>
                                        <p:cTn id="7" dur="1000"/>
                                        <p:tgtEl>
                                          <p:spTgt spid="2285570"/>
                                        </p:tgtEl>
                                      </p:cBhvr>
                                    </p:animEffect>
                                    <p:anim calcmode="lin" valueType="num">
                                      <p:cBhvr>
                                        <p:cTn id="8" dur="1000" fill="hold"/>
                                        <p:tgtEl>
                                          <p:spTgt spid="2285570"/>
                                        </p:tgtEl>
                                        <p:attrNameLst>
                                          <p:attrName>ppt_x</p:attrName>
                                        </p:attrNameLst>
                                      </p:cBhvr>
                                      <p:tavLst>
                                        <p:tav tm="0">
                                          <p:val>
                                            <p:strVal val="#ppt_x"/>
                                          </p:val>
                                        </p:tav>
                                        <p:tav tm="100000">
                                          <p:val>
                                            <p:strVal val="#ppt_x"/>
                                          </p:val>
                                        </p:tav>
                                      </p:tavLst>
                                    </p:anim>
                                    <p:anim calcmode="lin" valueType="num">
                                      <p:cBhvr>
                                        <p:cTn id="9" dur="1000" fill="hold"/>
                                        <p:tgtEl>
                                          <p:spTgt spid="22855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20"/>
          <p:cNvSpPr/>
          <p:nvPr/>
        </p:nvSpPr>
        <p:spPr>
          <a:xfrm>
            <a:off x="6282267" y="922867"/>
            <a:ext cx="2311400" cy="1981200"/>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err="1" smtClean="0"/>
              <a:t>IaaS</a:t>
            </a:r>
            <a:endParaRPr lang="en-GB" dirty="0"/>
          </a:p>
        </p:txBody>
      </p:sp>
      <p:grpSp>
        <p:nvGrpSpPr>
          <p:cNvPr id="22" name="Group 21"/>
          <p:cNvGrpSpPr/>
          <p:nvPr/>
        </p:nvGrpSpPr>
        <p:grpSpPr>
          <a:xfrm>
            <a:off x="6701875" y="1321515"/>
            <a:ext cx="1488295" cy="943676"/>
            <a:chOff x="3862638" y="3700646"/>
            <a:chExt cx="2448245" cy="1620297"/>
          </a:xfrm>
        </p:grpSpPr>
        <p:sp>
          <p:nvSpPr>
            <p:cNvPr id="14" name="Rectangle 13"/>
            <p:cNvSpPr/>
            <p:nvPr/>
          </p:nvSpPr>
          <p:spPr>
            <a:xfrm>
              <a:off x="3867888" y="3700646"/>
              <a:ext cx="2301765" cy="54653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Virtualized Instance</a:t>
              </a:r>
            </a:p>
          </p:txBody>
        </p:sp>
        <p:sp>
          <p:nvSpPr>
            <p:cNvPr id="15" name="Rectangle 14"/>
            <p:cNvSpPr/>
            <p:nvPr/>
          </p:nvSpPr>
          <p:spPr>
            <a:xfrm>
              <a:off x="3862638" y="4304976"/>
              <a:ext cx="2301765" cy="54653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Hardware</a:t>
              </a:r>
            </a:p>
          </p:txBody>
        </p:sp>
        <p:cxnSp>
          <p:nvCxnSpPr>
            <p:cNvPr id="16" name="Straight Connector 15"/>
            <p:cNvCxnSpPr/>
            <p:nvPr/>
          </p:nvCxnSpPr>
          <p:spPr>
            <a:xfrm>
              <a:off x="3867888" y="5223933"/>
              <a:ext cx="244299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a:stCxn id="15" idx="2"/>
            </p:cNvCxnSpPr>
            <p:nvPr/>
          </p:nvCxnSpPr>
          <p:spPr>
            <a:xfrm>
              <a:off x="5013521" y="4851514"/>
              <a:ext cx="496" cy="372419"/>
            </a:xfrm>
            <a:prstGeom prst="line">
              <a:avLst/>
            </a:prstGeom>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4844186" y="5126923"/>
              <a:ext cx="338667" cy="1940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1200"/>
            </a:p>
          </p:txBody>
        </p:sp>
      </p:grpSp>
      <p:sp>
        <p:nvSpPr>
          <p:cNvPr id="20" name="TextBox 19"/>
          <p:cNvSpPr txBox="1"/>
          <p:nvPr/>
        </p:nvSpPr>
        <p:spPr>
          <a:xfrm>
            <a:off x="6869220" y="2180862"/>
            <a:ext cx="1087157" cy="307777"/>
          </a:xfrm>
          <a:prstGeom prst="rect">
            <a:avLst/>
          </a:prstGeom>
        </p:spPr>
        <p:txBody>
          <a:bodyPr wrap="none" rtlCol="0">
            <a:spAutoFit/>
          </a:bodyPr>
          <a:lstStyle/>
          <a:p>
            <a:r>
              <a:rPr lang="en-GB" sz="1400" dirty="0" smtClean="0"/>
              <a:t>Public Cloud</a:t>
            </a:r>
          </a:p>
        </p:txBody>
      </p:sp>
      <p:sp>
        <p:nvSpPr>
          <p:cNvPr id="23" name="Cloud 22"/>
          <p:cNvSpPr/>
          <p:nvPr/>
        </p:nvSpPr>
        <p:spPr>
          <a:xfrm>
            <a:off x="6282267" y="3200400"/>
            <a:ext cx="2311400" cy="1981200"/>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grpSp>
        <p:nvGrpSpPr>
          <p:cNvPr id="24" name="Group 23"/>
          <p:cNvGrpSpPr/>
          <p:nvPr/>
        </p:nvGrpSpPr>
        <p:grpSpPr>
          <a:xfrm>
            <a:off x="2502406" y="3719163"/>
            <a:ext cx="1488295" cy="943676"/>
            <a:chOff x="3862638" y="3700646"/>
            <a:chExt cx="2448245" cy="1620297"/>
          </a:xfrm>
        </p:grpSpPr>
        <p:sp>
          <p:nvSpPr>
            <p:cNvPr id="25" name="Rectangle 24"/>
            <p:cNvSpPr/>
            <p:nvPr/>
          </p:nvSpPr>
          <p:spPr>
            <a:xfrm>
              <a:off x="3867888" y="3700646"/>
              <a:ext cx="2301765" cy="54653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Virtualized Instance</a:t>
              </a:r>
            </a:p>
          </p:txBody>
        </p:sp>
        <p:sp>
          <p:nvSpPr>
            <p:cNvPr id="26" name="Rectangle 25"/>
            <p:cNvSpPr/>
            <p:nvPr/>
          </p:nvSpPr>
          <p:spPr>
            <a:xfrm>
              <a:off x="3862638" y="4304976"/>
              <a:ext cx="2301765" cy="54653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Hardware</a:t>
              </a:r>
            </a:p>
          </p:txBody>
        </p:sp>
        <p:cxnSp>
          <p:nvCxnSpPr>
            <p:cNvPr id="27" name="Straight Connector 26"/>
            <p:cNvCxnSpPr/>
            <p:nvPr/>
          </p:nvCxnSpPr>
          <p:spPr>
            <a:xfrm>
              <a:off x="3867888" y="5223933"/>
              <a:ext cx="244299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a:stCxn id="26" idx="2"/>
            </p:cNvCxnSpPr>
            <p:nvPr/>
          </p:nvCxnSpPr>
          <p:spPr>
            <a:xfrm>
              <a:off x="5013521" y="4851514"/>
              <a:ext cx="496" cy="372419"/>
            </a:xfrm>
            <a:prstGeom prst="line">
              <a:avLst/>
            </a:prstGeom>
          </p:spPr>
          <p:style>
            <a:lnRef idx="3">
              <a:schemeClr val="accent2"/>
            </a:lnRef>
            <a:fillRef idx="0">
              <a:schemeClr val="accent2"/>
            </a:fillRef>
            <a:effectRef idx="2">
              <a:schemeClr val="accent2"/>
            </a:effectRef>
            <a:fontRef idx="minor">
              <a:schemeClr val="tx1"/>
            </a:fontRef>
          </p:style>
        </p:cxnSp>
        <p:sp>
          <p:nvSpPr>
            <p:cNvPr id="29" name="Oval 28"/>
            <p:cNvSpPr/>
            <p:nvPr/>
          </p:nvSpPr>
          <p:spPr>
            <a:xfrm>
              <a:off x="4844186" y="5126923"/>
              <a:ext cx="338667" cy="1940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1200"/>
            </a:p>
          </p:txBody>
        </p:sp>
      </p:grpSp>
      <p:sp>
        <p:nvSpPr>
          <p:cNvPr id="30" name="TextBox 29"/>
          <p:cNvSpPr txBox="1"/>
          <p:nvPr/>
        </p:nvSpPr>
        <p:spPr>
          <a:xfrm>
            <a:off x="6872106" y="4485118"/>
            <a:ext cx="1156279" cy="307777"/>
          </a:xfrm>
          <a:prstGeom prst="rect">
            <a:avLst/>
          </a:prstGeom>
        </p:spPr>
        <p:txBody>
          <a:bodyPr wrap="none" rtlCol="0">
            <a:spAutoFit/>
          </a:bodyPr>
          <a:lstStyle/>
          <a:p>
            <a:r>
              <a:rPr lang="en-GB" sz="1400" dirty="0" smtClean="0"/>
              <a:t>Private Cloud</a:t>
            </a:r>
          </a:p>
        </p:txBody>
      </p:sp>
      <p:pic>
        <p:nvPicPr>
          <p:cNvPr id="2288642" name="Picture 2" descr="C:\Users\Administrator\AppData\Local\Microsoft\Windows\Temporary Internet Files\Content.IE5\RM3OM08K\MP91021876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680" y="4938129"/>
            <a:ext cx="3752320" cy="100956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6760289" y="3554213"/>
            <a:ext cx="1488295" cy="943676"/>
            <a:chOff x="3862638" y="3700646"/>
            <a:chExt cx="2448245" cy="1620297"/>
          </a:xfrm>
        </p:grpSpPr>
        <p:sp>
          <p:nvSpPr>
            <p:cNvPr id="33" name="Rectangle 32"/>
            <p:cNvSpPr/>
            <p:nvPr/>
          </p:nvSpPr>
          <p:spPr>
            <a:xfrm>
              <a:off x="3867888" y="3700646"/>
              <a:ext cx="2301765" cy="54653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Virtualized Instance</a:t>
              </a:r>
            </a:p>
          </p:txBody>
        </p:sp>
        <p:sp>
          <p:nvSpPr>
            <p:cNvPr id="34" name="Rectangle 33"/>
            <p:cNvSpPr/>
            <p:nvPr/>
          </p:nvSpPr>
          <p:spPr>
            <a:xfrm>
              <a:off x="3862638" y="4304976"/>
              <a:ext cx="2301765" cy="54653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Hardware</a:t>
              </a:r>
            </a:p>
          </p:txBody>
        </p:sp>
        <p:cxnSp>
          <p:nvCxnSpPr>
            <p:cNvPr id="35" name="Straight Connector 34"/>
            <p:cNvCxnSpPr/>
            <p:nvPr/>
          </p:nvCxnSpPr>
          <p:spPr>
            <a:xfrm>
              <a:off x="3867888" y="5223933"/>
              <a:ext cx="244299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34" idx="2"/>
            </p:cNvCxnSpPr>
            <p:nvPr/>
          </p:nvCxnSpPr>
          <p:spPr>
            <a:xfrm>
              <a:off x="5013521" y="4851514"/>
              <a:ext cx="496" cy="372419"/>
            </a:xfrm>
            <a:prstGeom prst="line">
              <a:avLst/>
            </a:prstGeom>
          </p:spPr>
          <p:style>
            <a:lnRef idx="3">
              <a:schemeClr val="accent2"/>
            </a:lnRef>
            <a:fillRef idx="0">
              <a:schemeClr val="accent2"/>
            </a:fillRef>
            <a:effectRef idx="2">
              <a:schemeClr val="accent2"/>
            </a:effectRef>
            <a:fontRef idx="minor">
              <a:schemeClr val="tx1"/>
            </a:fontRef>
          </p:style>
        </p:cxnSp>
        <p:sp>
          <p:nvSpPr>
            <p:cNvPr id="37" name="Oval 36"/>
            <p:cNvSpPr/>
            <p:nvPr/>
          </p:nvSpPr>
          <p:spPr>
            <a:xfrm>
              <a:off x="4844186" y="5126923"/>
              <a:ext cx="338667" cy="1940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1200"/>
            </a:p>
          </p:txBody>
        </p:sp>
      </p:grpSp>
      <p:pic>
        <p:nvPicPr>
          <p:cNvPr id="2288644" name="Picture 4" descr="C:\Users\Administrator\AppData\Local\Microsoft\Windows\Temporary Internet Files\Content.IE5\KACRC10E\MC90019743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053" y="2025983"/>
            <a:ext cx="1110720" cy="15670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531932" y="5987535"/>
            <a:ext cx="1286121" cy="369332"/>
          </a:xfrm>
          <a:prstGeom prst="rect">
            <a:avLst/>
          </a:prstGeom>
        </p:spPr>
        <p:txBody>
          <a:bodyPr wrap="none" rtlCol="0">
            <a:spAutoFit/>
          </a:bodyPr>
          <a:lstStyle/>
          <a:p>
            <a:r>
              <a:rPr lang="en-GB" dirty="0" smtClean="0">
                <a:solidFill>
                  <a:schemeClr val="bg1"/>
                </a:solidFill>
              </a:rPr>
              <a:t>On-premise</a:t>
            </a:r>
          </a:p>
        </p:txBody>
      </p:sp>
      <p:sp>
        <p:nvSpPr>
          <p:cNvPr id="39" name="Right Arrow 38"/>
          <p:cNvSpPr/>
          <p:nvPr/>
        </p:nvSpPr>
        <p:spPr>
          <a:xfrm rot="1916820">
            <a:off x="1478707" y="3093160"/>
            <a:ext cx="1330897" cy="296333"/>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40" name="Right Arrow 39"/>
          <p:cNvSpPr/>
          <p:nvPr/>
        </p:nvSpPr>
        <p:spPr>
          <a:xfrm rot="20323630">
            <a:off x="3779036" y="2702786"/>
            <a:ext cx="2460899" cy="25896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4" name="Right Arrow 43"/>
          <p:cNvSpPr/>
          <p:nvPr/>
        </p:nvSpPr>
        <p:spPr>
          <a:xfrm>
            <a:off x="4064001" y="3706310"/>
            <a:ext cx="2460899" cy="25896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2" name="TextBox 41"/>
          <p:cNvSpPr txBox="1"/>
          <p:nvPr/>
        </p:nvSpPr>
        <p:spPr>
          <a:xfrm>
            <a:off x="4729870" y="2248049"/>
            <a:ext cx="564578" cy="369332"/>
          </a:xfrm>
          <a:prstGeom prst="rect">
            <a:avLst/>
          </a:prstGeom>
        </p:spPr>
        <p:txBody>
          <a:bodyPr wrap="none" rtlCol="0">
            <a:spAutoFit/>
          </a:bodyPr>
          <a:lstStyle/>
          <a:p>
            <a:r>
              <a:rPr lang="en-GB" dirty="0" smtClean="0">
                <a:solidFill>
                  <a:schemeClr val="bg1"/>
                </a:solidFill>
              </a:rPr>
              <a:t>V2V</a:t>
            </a:r>
          </a:p>
        </p:txBody>
      </p:sp>
      <p:sp>
        <p:nvSpPr>
          <p:cNvPr id="47" name="TextBox 46"/>
          <p:cNvSpPr txBox="1"/>
          <p:nvPr/>
        </p:nvSpPr>
        <p:spPr>
          <a:xfrm>
            <a:off x="5009483" y="3963607"/>
            <a:ext cx="564578" cy="369332"/>
          </a:xfrm>
          <a:prstGeom prst="rect">
            <a:avLst/>
          </a:prstGeom>
        </p:spPr>
        <p:txBody>
          <a:bodyPr wrap="none" rtlCol="0">
            <a:spAutoFit/>
          </a:bodyPr>
          <a:lstStyle/>
          <a:p>
            <a:r>
              <a:rPr lang="en-GB" dirty="0" smtClean="0">
                <a:solidFill>
                  <a:schemeClr val="bg1"/>
                </a:solidFill>
              </a:rPr>
              <a:t>V2V</a:t>
            </a:r>
          </a:p>
        </p:txBody>
      </p:sp>
      <p:sp>
        <p:nvSpPr>
          <p:cNvPr id="43" name="TextBox 42"/>
          <p:cNvSpPr txBox="1"/>
          <p:nvPr/>
        </p:nvSpPr>
        <p:spPr>
          <a:xfrm>
            <a:off x="1953843" y="2763489"/>
            <a:ext cx="551754" cy="369332"/>
          </a:xfrm>
          <a:prstGeom prst="rect">
            <a:avLst/>
          </a:prstGeom>
        </p:spPr>
        <p:txBody>
          <a:bodyPr wrap="none" rtlCol="0">
            <a:spAutoFit/>
          </a:bodyPr>
          <a:lstStyle/>
          <a:p>
            <a:r>
              <a:rPr lang="en-GB" dirty="0" smtClean="0">
                <a:solidFill>
                  <a:schemeClr val="bg1"/>
                </a:solidFill>
              </a:rPr>
              <a:t>P2V</a:t>
            </a:r>
          </a:p>
        </p:txBody>
      </p:sp>
      <p:sp>
        <p:nvSpPr>
          <p:cNvPr id="49" name="Right Arrow 48"/>
          <p:cNvSpPr/>
          <p:nvPr/>
        </p:nvSpPr>
        <p:spPr>
          <a:xfrm rot="21162322">
            <a:off x="1587947" y="1921101"/>
            <a:ext cx="4603868" cy="2589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50" name="TextBox 49"/>
          <p:cNvSpPr txBox="1"/>
          <p:nvPr/>
        </p:nvSpPr>
        <p:spPr>
          <a:xfrm>
            <a:off x="3391150" y="2440183"/>
            <a:ext cx="551754" cy="369332"/>
          </a:xfrm>
          <a:prstGeom prst="rect">
            <a:avLst/>
          </a:prstGeom>
        </p:spPr>
        <p:txBody>
          <a:bodyPr wrap="none" rtlCol="0">
            <a:spAutoFit/>
          </a:bodyPr>
          <a:lstStyle/>
          <a:p>
            <a:r>
              <a:rPr lang="en-GB" dirty="0" smtClean="0">
                <a:solidFill>
                  <a:schemeClr val="bg1"/>
                </a:solidFill>
              </a:rPr>
              <a:t>P2V</a:t>
            </a:r>
          </a:p>
        </p:txBody>
      </p:sp>
      <p:sp>
        <p:nvSpPr>
          <p:cNvPr id="51" name="Right Arrow 50"/>
          <p:cNvSpPr/>
          <p:nvPr/>
        </p:nvSpPr>
        <p:spPr>
          <a:xfrm rot="646376">
            <a:off x="1640970" y="2856641"/>
            <a:ext cx="4603868" cy="2589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52" name="TextBox 51"/>
          <p:cNvSpPr txBox="1"/>
          <p:nvPr/>
        </p:nvSpPr>
        <p:spPr>
          <a:xfrm>
            <a:off x="3384387" y="1610789"/>
            <a:ext cx="551754" cy="369332"/>
          </a:xfrm>
          <a:prstGeom prst="rect">
            <a:avLst/>
          </a:prstGeom>
        </p:spPr>
        <p:txBody>
          <a:bodyPr wrap="none" rtlCol="0">
            <a:spAutoFit/>
          </a:bodyPr>
          <a:lstStyle/>
          <a:p>
            <a:r>
              <a:rPr lang="en-GB" dirty="0" smtClean="0">
                <a:solidFill>
                  <a:schemeClr val="bg1"/>
                </a:solidFill>
              </a:rPr>
              <a:t>P2V</a:t>
            </a:r>
          </a:p>
        </p:txBody>
      </p:sp>
      <p:sp>
        <p:nvSpPr>
          <p:cNvPr id="45" name="TextBox 44"/>
          <p:cNvSpPr txBox="1"/>
          <p:nvPr/>
        </p:nvSpPr>
        <p:spPr>
          <a:xfrm>
            <a:off x="311680" y="1090682"/>
            <a:ext cx="3430426" cy="461665"/>
          </a:xfrm>
          <a:prstGeom prst="rect">
            <a:avLst/>
          </a:prstGeom>
        </p:spPr>
        <p:txBody>
          <a:bodyPr wrap="none" rtlCol="0">
            <a:spAutoFit/>
          </a:bodyPr>
          <a:lstStyle/>
          <a:p>
            <a:r>
              <a:rPr lang="en-GB" sz="2400" dirty="0" smtClean="0">
                <a:solidFill>
                  <a:schemeClr val="bg1"/>
                </a:solidFill>
              </a:rPr>
              <a:t>Staged or direct migration</a:t>
            </a:r>
          </a:p>
        </p:txBody>
      </p:sp>
    </p:spTree>
    <p:extLst>
      <p:ext uri="{BB962C8B-B14F-4D97-AF65-F5344CB8AC3E}">
        <p14:creationId xmlns:p14="http://schemas.microsoft.com/office/powerpoint/2010/main" val="110788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p:bldP spid="23" grpId="0" animBg="1"/>
      <p:bldP spid="30" grpId="0"/>
      <p:bldP spid="39" grpId="0" animBg="1"/>
      <p:bldP spid="40" grpId="0" animBg="1"/>
      <p:bldP spid="44" grpId="0" animBg="1"/>
      <p:bldP spid="42" grpId="0"/>
      <p:bldP spid="47" grpId="0"/>
      <p:bldP spid="43" grpId="0"/>
      <p:bldP spid="49" grpId="0" animBg="1"/>
      <p:bldP spid="50" grpId="0"/>
      <p:bldP spid="51" grpId="0" animBg="1"/>
      <p:bldP spid="52" grpId="0"/>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to Watch?</a:t>
            </a:r>
            <a:endParaRPr lang="en-GB" dirty="0"/>
          </a:p>
        </p:txBody>
      </p:sp>
      <p:sp>
        <p:nvSpPr>
          <p:cNvPr id="3" name="Content Placeholder 2"/>
          <p:cNvSpPr>
            <a:spLocks noGrp="1"/>
          </p:cNvSpPr>
          <p:nvPr>
            <p:ph idx="1"/>
          </p:nvPr>
        </p:nvSpPr>
        <p:spPr>
          <a:xfrm>
            <a:off x="457200" y="1347761"/>
            <a:ext cx="8229600" cy="2851708"/>
          </a:xfrm>
        </p:spPr>
        <p:txBody>
          <a:bodyPr>
            <a:normAutofit/>
          </a:bodyPr>
          <a:lstStyle/>
          <a:p>
            <a:r>
              <a:rPr lang="en-GB" dirty="0"/>
              <a:t>Check your security policies can be satisfied by the Cloud provider</a:t>
            </a:r>
          </a:p>
          <a:p>
            <a:r>
              <a:rPr lang="en-GB" dirty="0"/>
              <a:t>Does the SLA meet availability requirements?</a:t>
            </a:r>
          </a:p>
          <a:p>
            <a:r>
              <a:rPr lang="en-GB" dirty="0" smtClean="0"/>
              <a:t>You are now porting your OS and upper stack</a:t>
            </a:r>
          </a:p>
          <a:p>
            <a:pPr lvl="1"/>
            <a:r>
              <a:rPr lang="en-GB" dirty="0" smtClean="0"/>
              <a:t>You will need to maintain it</a:t>
            </a:r>
          </a:p>
        </p:txBody>
      </p:sp>
      <p:sp>
        <p:nvSpPr>
          <p:cNvPr id="5" name="Cloud 4"/>
          <p:cNvSpPr/>
          <p:nvPr/>
        </p:nvSpPr>
        <p:spPr>
          <a:xfrm>
            <a:off x="135467" y="4186765"/>
            <a:ext cx="8796866" cy="1934635"/>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2000" dirty="0" smtClean="0">
                <a:solidFill>
                  <a:schemeClr val="tx1"/>
                </a:solidFill>
              </a:rPr>
              <a:t>Remember the Cloud is its infancy</a:t>
            </a:r>
          </a:p>
          <a:p>
            <a:pPr algn="ctr"/>
            <a:r>
              <a:rPr lang="en-GB" sz="2000" dirty="0" smtClean="0">
                <a:solidFill>
                  <a:schemeClr val="tx1"/>
                </a:solidFill>
              </a:rPr>
              <a:t>It’s immature</a:t>
            </a:r>
          </a:p>
          <a:p>
            <a:pPr algn="ctr"/>
            <a:r>
              <a:rPr lang="en-GB" sz="2800" dirty="0" smtClean="0">
                <a:solidFill>
                  <a:schemeClr val="tx1"/>
                </a:solidFill>
              </a:rPr>
              <a:t>We all have lots to learn</a:t>
            </a:r>
            <a:endParaRPr lang="en-GB" sz="2800" dirty="0">
              <a:solidFill>
                <a:schemeClr val="tx1"/>
              </a:solidFill>
            </a:endParaRPr>
          </a:p>
        </p:txBody>
      </p:sp>
    </p:spTree>
    <p:extLst>
      <p:ext uri="{BB962C8B-B14F-4D97-AF65-F5344CB8AC3E}">
        <p14:creationId xmlns:p14="http://schemas.microsoft.com/office/powerpoint/2010/main" val="249409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61975" y="2458741"/>
            <a:ext cx="7772400" cy="1470025"/>
          </a:xfrm>
        </p:spPr>
        <p:txBody>
          <a:bodyPr>
            <a:normAutofit/>
          </a:bodyPr>
          <a:lstStyle/>
          <a:p>
            <a:pPr algn="ctr"/>
            <a:r>
              <a:rPr lang="en-GB" dirty="0" smtClean="0"/>
              <a:t>So everything is in the Cloud What do we do?</a:t>
            </a:r>
            <a:endParaRPr lang="en-GB" dirty="0"/>
          </a:p>
        </p:txBody>
      </p:sp>
      <p:pic>
        <p:nvPicPr>
          <p:cNvPr id="2288642" name="Picture 2" descr="C:\Users\Administrator\AppData\Local\Microsoft\Windows\Temporary Internet Files\Content.IE5\RM3OM08K\MP90044295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904" y="100542"/>
            <a:ext cx="3461322" cy="2303471"/>
          </a:xfrm>
          <a:prstGeom prst="rect">
            <a:avLst/>
          </a:prstGeom>
          <a:noFill/>
          <a:extLst>
            <a:ext uri="{909E8E84-426E-40DD-AFC4-6F175D3DCCD1}">
              <a14:hiddenFill xmlns:a14="http://schemas.microsoft.com/office/drawing/2010/main">
                <a:solidFill>
                  <a:srgbClr val="FFFFFF"/>
                </a:solidFill>
              </a14:hiddenFill>
            </a:ext>
          </a:extLst>
        </p:spPr>
      </p:pic>
      <p:pic>
        <p:nvPicPr>
          <p:cNvPr id="2288643" name="Picture 3" descr="C:\Users\Administrator\AppData\Local\Microsoft\Windows\Temporary Internet Files\Content.IE5\RTFFZ0O7\MP90039953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5432" y="100542"/>
            <a:ext cx="1536397" cy="2303471"/>
          </a:xfrm>
          <a:prstGeom prst="rect">
            <a:avLst/>
          </a:prstGeom>
          <a:noFill/>
          <a:extLst>
            <a:ext uri="{909E8E84-426E-40DD-AFC4-6F175D3DCCD1}">
              <a14:hiddenFill xmlns:a14="http://schemas.microsoft.com/office/drawing/2010/main">
                <a:solidFill>
                  <a:srgbClr val="FFFFFF"/>
                </a:solidFill>
              </a14:hiddenFill>
            </a:ext>
          </a:extLst>
        </p:spPr>
      </p:pic>
      <p:pic>
        <p:nvPicPr>
          <p:cNvPr id="2288645" name="Picture 5" descr="C:\Users\Administrator\AppData\Local\Microsoft\Windows\Temporary Internet Files\Content.IE5\KACRC10E\MP900448343[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228" y="100542"/>
            <a:ext cx="3455205" cy="2303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2206" y="3849062"/>
            <a:ext cx="6474721" cy="2215991"/>
          </a:xfrm>
          <a:prstGeom prst="rect">
            <a:avLst/>
          </a:prstGeom>
        </p:spPr>
        <p:txBody>
          <a:bodyPr wrap="none" rtlCol="0">
            <a:spAutoFit/>
          </a:bodyPr>
          <a:lstStyle/>
          <a:p>
            <a:r>
              <a:rPr lang="en-GB" sz="13800" dirty="0" smtClean="0"/>
              <a:t>Innovate</a:t>
            </a:r>
          </a:p>
        </p:txBody>
      </p:sp>
    </p:spTree>
    <p:extLst>
      <p:ext uri="{BB962C8B-B14F-4D97-AF65-F5344CB8AC3E}">
        <p14:creationId xmlns:p14="http://schemas.microsoft.com/office/powerpoint/2010/main" val="260320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88642"/>
                                        </p:tgtEl>
                                        <p:attrNameLst>
                                          <p:attrName>style.visibility</p:attrName>
                                        </p:attrNameLst>
                                      </p:cBhvr>
                                      <p:to>
                                        <p:strVal val="visible"/>
                                      </p:to>
                                    </p:set>
                                    <p:animEffect transition="in" filter="wheel(1)">
                                      <p:cBhvr>
                                        <p:cTn id="7" dur="2000"/>
                                        <p:tgtEl>
                                          <p:spTgt spid="228864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288645"/>
                                        </p:tgtEl>
                                        <p:attrNameLst>
                                          <p:attrName>style.visibility</p:attrName>
                                        </p:attrNameLst>
                                      </p:cBhvr>
                                      <p:to>
                                        <p:strVal val="visible"/>
                                      </p:to>
                                    </p:set>
                                    <p:animEffect transition="in" filter="wheel(1)">
                                      <p:cBhvr>
                                        <p:cTn id="12" dur="2000"/>
                                        <p:tgtEl>
                                          <p:spTgt spid="228864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288643"/>
                                        </p:tgtEl>
                                        <p:attrNameLst>
                                          <p:attrName>style.visibility</p:attrName>
                                        </p:attrNameLst>
                                      </p:cBhvr>
                                      <p:to>
                                        <p:strVal val="visible"/>
                                      </p:to>
                                    </p:set>
                                    <p:animEffect transition="in" filter="wheel(1)">
                                      <p:cBhvr>
                                        <p:cTn id="17" dur="2000"/>
                                        <p:tgtEl>
                                          <p:spTgt spid="228864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Reframe Your Thinking</a:t>
            </a:r>
            <a:endParaRPr lang="en-GB" dirty="0"/>
          </a:p>
        </p:txBody>
      </p:sp>
      <p:grpSp>
        <p:nvGrpSpPr>
          <p:cNvPr id="7" name="Group 6"/>
          <p:cNvGrpSpPr/>
          <p:nvPr/>
        </p:nvGrpSpPr>
        <p:grpSpPr>
          <a:xfrm>
            <a:off x="458764" y="1960294"/>
            <a:ext cx="1066800" cy="766233"/>
            <a:chOff x="457202" y="2158999"/>
            <a:chExt cx="1066800" cy="766233"/>
          </a:xfrm>
        </p:grpSpPr>
        <p:sp>
          <p:nvSpPr>
            <p:cNvPr id="6" name="Isosceles Triangle 5"/>
            <p:cNvSpPr/>
            <p:nvPr/>
          </p:nvSpPr>
          <p:spPr>
            <a:xfrm>
              <a:off x="457202" y="2391832"/>
              <a:ext cx="1066800" cy="533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53464" y="2158999"/>
              <a:ext cx="877401" cy="656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CRM</a:t>
              </a:r>
              <a:endParaRPr lang="en-GB" sz="1400" dirty="0"/>
            </a:p>
          </p:txBody>
        </p:sp>
      </p:grpSp>
      <p:sp>
        <p:nvSpPr>
          <p:cNvPr id="8" name="TextBox 7"/>
          <p:cNvSpPr txBox="1"/>
          <p:nvPr/>
        </p:nvSpPr>
        <p:spPr>
          <a:xfrm>
            <a:off x="680461" y="2849297"/>
            <a:ext cx="3209661" cy="646331"/>
          </a:xfrm>
          <a:prstGeom prst="rect">
            <a:avLst/>
          </a:prstGeom>
        </p:spPr>
        <p:txBody>
          <a:bodyPr wrap="none" rtlCol="0">
            <a:spAutoFit/>
          </a:bodyPr>
          <a:lstStyle/>
          <a:p>
            <a:pPr algn="ctr"/>
            <a:r>
              <a:rPr lang="en-GB" dirty="0" smtClean="0">
                <a:solidFill>
                  <a:schemeClr val="bg1"/>
                </a:solidFill>
              </a:rPr>
              <a:t>Stop thinking about applications</a:t>
            </a:r>
            <a:br>
              <a:rPr lang="en-GB" dirty="0" smtClean="0">
                <a:solidFill>
                  <a:schemeClr val="bg1"/>
                </a:solidFill>
              </a:rPr>
            </a:br>
            <a:r>
              <a:rPr lang="en-GB" dirty="0" smtClean="0">
                <a:solidFill>
                  <a:schemeClr val="bg1"/>
                </a:solidFill>
              </a:rPr>
              <a:t>running on servers</a:t>
            </a:r>
          </a:p>
        </p:txBody>
      </p:sp>
      <p:grpSp>
        <p:nvGrpSpPr>
          <p:cNvPr id="9" name="Group 8"/>
          <p:cNvGrpSpPr/>
          <p:nvPr/>
        </p:nvGrpSpPr>
        <p:grpSpPr>
          <a:xfrm>
            <a:off x="1751889" y="1960294"/>
            <a:ext cx="1066800" cy="766233"/>
            <a:chOff x="457202" y="2158999"/>
            <a:chExt cx="1066800" cy="766233"/>
          </a:xfrm>
        </p:grpSpPr>
        <p:sp>
          <p:nvSpPr>
            <p:cNvPr id="10" name="Isosceles Triangle 9"/>
            <p:cNvSpPr/>
            <p:nvPr/>
          </p:nvSpPr>
          <p:spPr>
            <a:xfrm>
              <a:off x="457202" y="2391832"/>
              <a:ext cx="1066800" cy="533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53464" y="2158999"/>
              <a:ext cx="877401" cy="656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Ordering</a:t>
              </a:r>
              <a:endParaRPr lang="en-GB" sz="1400" dirty="0"/>
            </a:p>
          </p:txBody>
        </p:sp>
      </p:grpSp>
      <p:grpSp>
        <p:nvGrpSpPr>
          <p:cNvPr id="12" name="Group 11"/>
          <p:cNvGrpSpPr/>
          <p:nvPr/>
        </p:nvGrpSpPr>
        <p:grpSpPr>
          <a:xfrm>
            <a:off x="3055755" y="1960294"/>
            <a:ext cx="1066800" cy="766233"/>
            <a:chOff x="457202" y="2158999"/>
            <a:chExt cx="1066800" cy="766233"/>
          </a:xfrm>
        </p:grpSpPr>
        <p:sp>
          <p:nvSpPr>
            <p:cNvPr id="13" name="Isosceles Triangle 12"/>
            <p:cNvSpPr/>
            <p:nvPr/>
          </p:nvSpPr>
          <p:spPr>
            <a:xfrm>
              <a:off x="457202" y="2391832"/>
              <a:ext cx="1066800" cy="533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3464" y="2158999"/>
              <a:ext cx="877401" cy="656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Invoicing</a:t>
              </a:r>
              <a:endParaRPr lang="en-GB" sz="1400" dirty="0"/>
            </a:p>
          </p:txBody>
        </p:sp>
      </p:grpSp>
      <p:sp>
        <p:nvSpPr>
          <p:cNvPr id="17" name="Cloud 16"/>
          <p:cNvSpPr/>
          <p:nvPr/>
        </p:nvSpPr>
        <p:spPr>
          <a:xfrm>
            <a:off x="4656667" y="1760311"/>
            <a:ext cx="1270000" cy="1030728"/>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400" dirty="0" smtClean="0">
                <a:solidFill>
                  <a:schemeClr val="tx1"/>
                </a:solidFill>
              </a:rPr>
              <a:t>CRM</a:t>
            </a:r>
            <a:endParaRPr lang="en-GB" sz="1400" dirty="0">
              <a:solidFill>
                <a:schemeClr val="tx1"/>
              </a:solidFill>
            </a:endParaRPr>
          </a:p>
        </p:txBody>
      </p:sp>
      <p:sp>
        <p:nvSpPr>
          <p:cNvPr id="18" name="Cloud 17"/>
          <p:cNvSpPr/>
          <p:nvPr/>
        </p:nvSpPr>
        <p:spPr>
          <a:xfrm>
            <a:off x="6096000" y="1760311"/>
            <a:ext cx="1270000" cy="1030728"/>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400" dirty="0" smtClean="0">
                <a:solidFill>
                  <a:schemeClr val="tx1"/>
                </a:solidFill>
              </a:rPr>
              <a:t>Ordering</a:t>
            </a:r>
            <a:endParaRPr lang="en-GB" sz="1400" dirty="0">
              <a:solidFill>
                <a:schemeClr val="tx1"/>
              </a:solidFill>
            </a:endParaRPr>
          </a:p>
        </p:txBody>
      </p:sp>
      <p:sp>
        <p:nvSpPr>
          <p:cNvPr id="19" name="Cloud 18"/>
          <p:cNvSpPr/>
          <p:nvPr/>
        </p:nvSpPr>
        <p:spPr>
          <a:xfrm>
            <a:off x="7501466" y="1726197"/>
            <a:ext cx="1270000" cy="1030728"/>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400" dirty="0" smtClean="0">
                <a:solidFill>
                  <a:schemeClr val="tx1"/>
                </a:solidFill>
              </a:rPr>
              <a:t>invoicing</a:t>
            </a:r>
            <a:endParaRPr lang="en-GB" sz="1400" dirty="0">
              <a:solidFill>
                <a:schemeClr val="tx1"/>
              </a:solidFill>
            </a:endParaRPr>
          </a:p>
        </p:txBody>
      </p:sp>
      <p:sp>
        <p:nvSpPr>
          <p:cNvPr id="20" name="TextBox 19"/>
          <p:cNvSpPr txBox="1"/>
          <p:nvPr/>
        </p:nvSpPr>
        <p:spPr>
          <a:xfrm>
            <a:off x="5208484" y="2849297"/>
            <a:ext cx="3258136" cy="646331"/>
          </a:xfrm>
          <a:prstGeom prst="rect">
            <a:avLst/>
          </a:prstGeom>
        </p:spPr>
        <p:txBody>
          <a:bodyPr wrap="none" rtlCol="0">
            <a:spAutoFit/>
          </a:bodyPr>
          <a:lstStyle/>
          <a:p>
            <a:pPr algn="ctr"/>
            <a:r>
              <a:rPr lang="en-GB" dirty="0" smtClean="0">
                <a:solidFill>
                  <a:schemeClr val="bg1"/>
                </a:solidFill>
              </a:rPr>
              <a:t>Think of them as pay on demand</a:t>
            </a:r>
            <a:br>
              <a:rPr lang="en-GB" dirty="0" smtClean="0">
                <a:solidFill>
                  <a:schemeClr val="bg1"/>
                </a:solidFill>
              </a:rPr>
            </a:br>
            <a:r>
              <a:rPr lang="en-GB" dirty="0" smtClean="0">
                <a:solidFill>
                  <a:schemeClr val="bg1"/>
                </a:solidFill>
              </a:rPr>
              <a:t>services</a:t>
            </a:r>
          </a:p>
        </p:txBody>
      </p:sp>
      <p:sp>
        <p:nvSpPr>
          <p:cNvPr id="23" name="TextBox 22"/>
          <p:cNvSpPr txBox="1"/>
          <p:nvPr/>
        </p:nvSpPr>
        <p:spPr>
          <a:xfrm>
            <a:off x="5665509" y="1215228"/>
            <a:ext cx="2208490" cy="369332"/>
          </a:xfrm>
          <a:prstGeom prst="rect">
            <a:avLst/>
          </a:prstGeom>
        </p:spPr>
        <p:txBody>
          <a:bodyPr wrap="none" rtlCol="0">
            <a:spAutoFit/>
          </a:bodyPr>
          <a:lstStyle/>
          <a:p>
            <a:pPr algn="ctr"/>
            <a:r>
              <a:rPr lang="en-GB" dirty="0" smtClean="0">
                <a:solidFill>
                  <a:schemeClr val="bg1"/>
                </a:solidFill>
              </a:rPr>
              <a:t>Use the best of breed</a:t>
            </a:r>
          </a:p>
        </p:txBody>
      </p:sp>
      <p:sp>
        <p:nvSpPr>
          <p:cNvPr id="24" name="Cloud 23"/>
          <p:cNvSpPr/>
          <p:nvPr/>
        </p:nvSpPr>
        <p:spPr>
          <a:xfrm>
            <a:off x="3310469" y="3623993"/>
            <a:ext cx="2260433" cy="1030728"/>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400" dirty="0" smtClean="0">
                <a:solidFill>
                  <a:schemeClr val="tx1"/>
                </a:solidFill>
              </a:rPr>
              <a:t>Communications</a:t>
            </a:r>
            <a:endParaRPr lang="en-GB" sz="1400" dirty="0">
              <a:solidFill>
                <a:schemeClr val="tx1"/>
              </a:solidFill>
            </a:endParaRPr>
          </a:p>
        </p:txBody>
      </p:sp>
      <p:sp>
        <p:nvSpPr>
          <p:cNvPr id="26" name="Cloud 25"/>
          <p:cNvSpPr/>
          <p:nvPr/>
        </p:nvSpPr>
        <p:spPr>
          <a:xfrm>
            <a:off x="4938753" y="5299291"/>
            <a:ext cx="2260433" cy="1030728"/>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400" dirty="0" smtClean="0">
                <a:solidFill>
                  <a:schemeClr val="tx1"/>
                </a:solidFill>
              </a:rPr>
              <a:t>Social Networking</a:t>
            </a:r>
            <a:endParaRPr lang="en-GB" sz="1400" dirty="0">
              <a:solidFill>
                <a:schemeClr val="tx1"/>
              </a:solidFill>
            </a:endParaRPr>
          </a:p>
        </p:txBody>
      </p:sp>
      <p:sp>
        <p:nvSpPr>
          <p:cNvPr id="27" name="Cloud 26"/>
          <p:cNvSpPr/>
          <p:nvPr/>
        </p:nvSpPr>
        <p:spPr>
          <a:xfrm>
            <a:off x="6371251" y="3495625"/>
            <a:ext cx="2260433" cy="1030728"/>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400" dirty="0" smtClean="0">
                <a:solidFill>
                  <a:schemeClr val="tx1"/>
                </a:solidFill>
              </a:rPr>
              <a:t>Business forecasting</a:t>
            </a:r>
            <a:endParaRPr lang="en-GB" sz="1400" dirty="0">
              <a:solidFill>
                <a:schemeClr val="tx1"/>
              </a:solidFill>
            </a:endParaRPr>
          </a:p>
        </p:txBody>
      </p:sp>
      <p:sp>
        <p:nvSpPr>
          <p:cNvPr id="28" name="TextBox 27"/>
          <p:cNvSpPr txBox="1"/>
          <p:nvPr/>
        </p:nvSpPr>
        <p:spPr>
          <a:xfrm>
            <a:off x="4389882" y="4757959"/>
            <a:ext cx="3693640" cy="369332"/>
          </a:xfrm>
          <a:prstGeom prst="rect">
            <a:avLst/>
          </a:prstGeom>
        </p:spPr>
        <p:txBody>
          <a:bodyPr wrap="none" rtlCol="0">
            <a:spAutoFit/>
          </a:bodyPr>
          <a:lstStyle/>
          <a:p>
            <a:r>
              <a:rPr lang="en-GB" dirty="0" smtClean="0">
                <a:solidFill>
                  <a:schemeClr val="bg1"/>
                </a:solidFill>
              </a:rPr>
              <a:t>Rapidly add and try new functionality</a:t>
            </a:r>
          </a:p>
        </p:txBody>
      </p:sp>
    </p:spTree>
    <p:extLst>
      <p:ext uri="{BB962C8B-B14F-4D97-AF65-F5344CB8AC3E}">
        <p14:creationId xmlns:p14="http://schemas.microsoft.com/office/powerpoint/2010/main" val="424953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p:bldP spid="23" grpId="0"/>
      <p:bldP spid="24" grpId="0" animBg="1"/>
      <p:bldP spid="26" grpId="0" animBg="1"/>
      <p:bldP spid="27" grpId="0" animBg="1"/>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 Business Opportunities</a:t>
            </a:r>
            <a:endParaRPr lang="en-GB" dirty="0"/>
          </a:p>
        </p:txBody>
      </p:sp>
      <p:sp>
        <p:nvSpPr>
          <p:cNvPr id="4" name="Cloud 3"/>
          <p:cNvSpPr/>
          <p:nvPr/>
        </p:nvSpPr>
        <p:spPr>
          <a:xfrm>
            <a:off x="3375600" y="1714499"/>
            <a:ext cx="2260433" cy="1030728"/>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3600" dirty="0" smtClean="0">
                <a:solidFill>
                  <a:schemeClr val="tx1"/>
                </a:solidFill>
              </a:rPr>
              <a:t>?</a:t>
            </a:r>
            <a:endParaRPr lang="en-GB" sz="3600" dirty="0">
              <a:solidFill>
                <a:schemeClr val="tx1"/>
              </a:solidFill>
            </a:endParaRPr>
          </a:p>
        </p:txBody>
      </p:sp>
      <p:sp>
        <p:nvSpPr>
          <p:cNvPr id="5" name="TextBox 4"/>
          <p:cNvSpPr txBox="1"/>
          <p:nvPr/>
        </p:nvSpPr>
        <p:spPr>
          <a:xfrm>
            <a:off x="1727170" y="3031068"/>
            <a:ext cx="5557291" cy="461665"/>
          </a:xfrm>
          <a:prstGeom prst="rect">
            <a:avLst/>
          </a:prstGeom>
        </p:spPr>
        <p:txBody>
          <a:bodyPr wrap="none" rtlCol="0">
            <a:spAutoFit/>
          </a:bodyPr>
          <a:lstStyle/>
          <a:p>
            <a:r>
              <a:rPr lang="en-GB" sz="2400" dirty="0" smtClean="0">
                <a:solidFill>
                  <a:schemeClr val="bg1"/>
                </a:solidFill>
              </a:rPr>
              <a:t>Test out new ideas with small upfront costs</a:t>
            </a:r>
          </a:p>
        </p:txBody>
      </p:sp>
      <p:sp>
        <p:nvSpPr>
          <p:cNvPr id="6" name="TextBox 5"/>
          <p:cNvSpPr txBox="1"/>
          <p:nvPr/>
        </p:nvSpPr>
        <p:spPr>
          <a:xfrm>
            <a:off x="2198258" y="4221088"/>
            <a:ext cx="4615110" cy="461665"/>
          </a:xfrm>
          <a:prstGeom prst="rect">
            <a:avLst/>
          </a:prstGeom>
        </p:spPr>
        <p:txBody>
          <a:bodyPr wrap="none" rtlCol="0">
            <a:spAutoFit/>
          </a:bodyPr>
          <a:lstStyle/>
          <a:p>
            <a:r>
              <a:rPr lang="en-GB" sz="2400" dirty="0" smtClean="0">
                <a:solidFill>
                  <a:schemeClr val="bg1"/>
                </a:solidFill>
              </a:rPr>
              <a:t>If you need to scale rapidly, you can</a:t>
            </a:r>
          </a:p>
        </p:txBody>
      </p:sp>
      <p:sp>
        <p:nvSpPr>
          <p:cNvPr id="7" name="TextBox 6"/>
          <p:cNvSpPr txBox="1"/>
          <p:nvPr/>
        </p:nvSpPr>
        <p:spPr>
          <a:xfrm>
            <a:off x="2082394" y="5237292"/>
            <a:ext cx="4688143" cy="461665"/>
          </a:xfrm>
          <a:prstGeom prst="rect">
            <a:avLst/>
          </a:prstGeom>
        </p:spPr>
        <p:txBody>
          <a:bodyPr wrap="none" rtlCol="0">
            <a:spAutoFit/>
          </a:bodyPr>
          <a:lstStyle/>
          <a:p>
            <a:r>
              <a:rPr lang="en-GB" sz="2400" dirty="0" smtClean="0">
                <a:solidFill>
                  <a:schemeClr val="bg1"/>
                </a:solidFill>
              </a:rPr>
              <a:t>More operational cost = More profit</a:t>
            </a:r>
          </a:p>
        </p:txBody>
      </p:sp>
      <p:sp>
        <p:nvSpPr>
          <p:cNvPr id="8" name="TextBox 7"/>
          <p:cNvSpPr txBox="1"/>
          <p:nvPr/>
        </p:nvSpPr>
        <p:spPr>
          <a:xfrm>
            <a:off x="820800" y="3716867"/>
            <a:ext cx="7370031" cy="461665"/>
          </a:xfrm>
          <a:prstGeom prst="rect">
            <a:avLst/>
          </a:prstGeom>
        </p:spPr>
        <p:txBody>
          <a:bodyPr wrap="none" rtlCol="0">
            <a:spAutoFit/>
          </a:bodyPr>
          <a:lstStyle/>
          <a:p>
            <a:r>
              <a:rPr lang="en-GB" sz="2400" dirty="0" smtClean="0">
                <a:solidFill>
                  <a:schemeClr val="bg1"/>
                </a:solidFill>
              </a:rPr>
              <a:t>Can you sell in-house expertise by packaging as a service?</a:t>
            </a:r>
          </a:p>
        </p:txBody>
      </p:sp>
    </p:spTree>
    <p:extLst>
      <p:ext uri="{BB962C8B-B14F-4D97-AF65-F5344CB8AC3E}">
        <p14:creationId xmlns:p14="http://schemas.microsoft.com/office/powerpoint/2010/main" val="354428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Federate Identity</a:t>
            </a:r>
            <a:endParaRPr lang="en-GB" dirty="0"/>
          </a:p>
        </p:txBody>
      </p:sp>
      <p:sp>
        <p:nvSpPr>
          <p:cNvPr id="4" name="Content Placeholder 3"/>
          <p:cNvSpPr>
            <a:spLocks noGrp="1"/>
          </p:cNvSpPr>
          <p:nvPr>
            <p:ph idx="1"/>
          </p:nvPr>
        </p:nvSpPr>
        <p:spPr/>
        <p:txBody>
          <a:bodyPr/>
          <a:lstStyle/>
          <a:p>
            <a:r>
              <a:rPr lang="en-GB" dirty="0" smtClean="0"/>
              <a:t>We need to have an Identity that will be trusted everywhere</a:t>
            </a:r>
          </a:p>
          <a:p>
            <a:endParaRPr lang="en-GB" dirty="0"/>
          </a:p>
          <a:p>
            <a:r>
              <a:rPr lang="en-GB" dirty="0" smtClean="0"/>
              <a:t>Come to my session at 1:30 today on Active Directory Federation Services</a:t>
            </a:r>
            <a:endParaRPr lang="en-GB" dirty="0"/>
          </a:p>
        </p:txBody>
      </p:sp>
    </p:spTree>
    <p:extLst>
      <p:ext uri="{BB962C8B-B14F-4D97-AF65-F5344CB8AC3E}">
        <p14:creationId xmlns:p14="http://schemas.microsoft.com/office/powerpoint/2010/main" val="5612440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Should We Move To The Cloud?</a:t>
            </a:r>
            <a:endParaRPr lang="en-GB" dirty="0"/>
          </a:p>
        </p:txBody>
      </p:sp>
      <p:sp>
        <p:nvSpPr>
          <p:cNvPr id="6" name="TextBox 5"/>
          <p:cNvSpPr txBox="1"/>
          <p:nvPr/>
        </p:nvSpPr>
        <p:spPr>
          <a:xfrm>
            <a:off x="2514602" y="1508787"/>
            <a:ext cx="3796745" cy="584775"/>
          </a:xfrm>
          <a:prstGeom prst="rect">
            <a:avLst/>
          </a:prstGeom>
        </p:spPr>
        <p:txBody>
          <a:bodyPr wrap="none" rtlCol="0">
            <a:spAutoFit/>
          </a:bodyPr>
          <a:lstStyle/>
          <a:p>
            <a:r>
              <a:rPr lang="en-GB" sz="3200" dirty="0" smtClean="0">
                <a:solidFill>
                  <a:schemeClr val="bg1"/>
                </a:solidFill>
              </a:rPr>
              <a:t>Can we afford not to?</a:t>
            </a:r>
          </a:p>
        </p:txBody>
      </p:sp>
      <p:sp>
        <p:nvSpPr>
          <p:cNvPr id="17" name="Content Placeholder 2"/>
          <p:cNvSpPr>
            <a:spLocks noGrp="1"/>
          </p:cNvSpPr>
          <p:nvPr>
            <p:ph sz="half" idx="1"/>
          </p:nvPr>
        </p:nvSpPr>
        <p:spPr>
          <a:xfrm>
            <a:off x="684751" y="2504372"/>
            <a:ext cx="7456443" cy="1322625"/>
          </a:xfrm>
        </p:spPr>
        <p:txBody>
          <a:bodyPr>
            <a:normAutofit/>
          </a:bodyPr>
          <a:lstStyle/>
          <a:p>
            <a:pPr marL="111125" indent="-111125">
              <a:buNone/>
            </a:pPr>
            <a:r>
              <a:rPr lang="en-US" sz="2400" i="1" dirty="0" smtClean="0">
                <a:effectLst>
                  <a:outerShdw blurRad="38100" dist="38100" dir="2700000" algn="tl">
                    <a:srgbClr val="000000">
                      <a:alpha val="43137"/>
                    </a:srgbClr>
                  </a:outerShdw>
                </a:effectLst>
              </a:rPr>
              <a:t>“By 2012, 80% of Fortune 1000 enterprises will be using some cloud computing services, 20% of businesses will own no IT assets.”</a:t>
            </a:r>
          </a:p>
        </p:txBody>
      </p:sp>
      <p:pic>
        <p:nvPicPr>
          <p:cNvPr id="18" name="Picture 5" descr="\\SFP\Public\Mitchell\Gartner.png"/>
          <p:cNvPicPr>
            <a:picLocks noChangeAspect="1" noChangeArrowheads="1"/>
          </p:cNvPicPr>
          <p:nvPr/>
        </p:nvPicPr>
        <p:blipFill>
          <a:blip r:embed="rId2" cstate="print">
            <a:lum bright="100000"/>
          </a:blip>
          <a:stretch>
            <a:fillRect/>
          </a:stretch>
        </p:blipFill>
        <p:spPr bwMode="auto">
          <a:xfrm>
            <a:off x="5966234" y="3427205"/>
            <a:ext cx="1583764" cy="402617"/>
          </a:xfrm>
          <a:prstGeom prst="rect">
            <a:avLst/>
          </a:prstGeom>
          <a:noFill/>
          <a:ln>
            <a:noFill/>
          </a:ln>
        </p:spPr>
      </p:pic>
      <p:sp>
        <p:nvSpPr>
          <p:cNvPr id="19" name="Content Placeholder 2"/>
          <p:cNvSpPr txBox="1">
            <a:spLocks/>
          </p:cNvSpPr>
          <p:nvPr/>
        </p:nvSpPr>
        <p:spPr>
          <a:xfrm>
            <a:off x="684749" y="3965605"/>
            <a:ext cx="7456444" cy="11217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Tx/>
              <a:buBlip>
                <a:blip r:embed="rId3"/>
              </a:buBlip>
              <a:defRPr sz="3200" kern="1200">
                <a:solidFill>
                  <a:schemeClr val="tx2">
                    <a:lumMod val="75000"/>
                  </a:schemeClr>
                </a:solidFill>
                <a:latin typeface="+mn-lt"/>
                <a:ea typeface="+mn-ea"/>
                <a:cs typeface="+mn-cs"/>
              </a:defRPr>
            </a:lvl1pPr>
            <a:lvl2pPr marL="742950" indent="-285750" algn="l" defTabSz="914400" rtl="0" eaLnBrk="1" latinLnBrk="0" hangingPunct="1">
              <a:spcBef>
                <a:spcPct val="20000"/>
              </a:spcBef>
              <a:buFont typeface="Calibri" pitchFamily="34" charset="0"/>
              <a:buChar char="–"/>
              <a:defRPr sz="2800" kern="1200">
                <a:solidFill>
                  <a:schemeClr val="tx2">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5" indent="-111125">
              <a:buFontTx/>
              <a:buNone/>
            </a:pPr>
            <a:r>
              <a:rPr lang="en-US" sz="2400" i="1" dirty="0" smtClean="0">
                <a:solidFill>
                  <a:schemeClr val="bg1"/>
                </a:solidFill>
                <a:effectLst>
                  <a:outerShdw blurRad="38100" dist="38100" dir="2700000" algn="tl">
                    <a:srgbClr val="000000">
                      <a:alpha val="43137"/>
                    </a:srgbClr>
                  </a:outerShdw>
                </a:effectLst>
              </a:rPr>
              <a:t>“The bottom line: Early adopters are finding serious benefits, meaning that cloud computing is real and warrants your scrutiny as a new set of platforms for business applications.” </a:t>
            </a:r>
            <a:endParaRPr lang="en-US" sz="2400" i="1" dirty="0">
              <a:solidFill>
                <a:schemeClr val="bg1"/>
              </a:solidFill>
              <a:effectLst>
                <a:outerShdw blurRad="38100" dist="38100" dir="2700000" algn="tl">
                  <a:srgbClr val="000000">
                    <a:alpha val="43137"/>
                  </a:srgbClr>
                </a:outerShdw>
              </a:effectLst>
            </a:endParaRPr>
          </a:p>
        </p:txBody>
      </p:sp>
      <p:pic>
        <p:nvPicPr>
          <p:cNvPr id="20" name="Picture 19" descr="\\SFP\Public\Mitchell\Forrester-logo.png"/>
          <p:cNvPicPr>
            <a:picLocks noChangeAspect="1" noChangeArrowheads="1"/>
          </p:cNvPicPr>
          <p:nvPr/>
        </p:nvPicPr>
        <p:blipFill>
          <a:blip r:embed="rId4" cstate="print">
            <a:alphaModFix/>
            <a:biLevel thresh="50000"/>
          </a:blip>
          <a:stretch>
            <a:fillRect/>
          </a:stretch>
        </p:blipFill>
        <p:spPr bwMode="auto">
          <a:xfrm>
            <a:off x="5966234" y="5445224"/>
            <a:ext cx="1667208" cy="584805"/>
          </a:xfrm>
          <a:prstGeom prst="rect">
            <a:avLst/>
          </a:prstGeom>
          <a:noFill/>
          <a:ln>
            <a:noFill/>
          </a:ln>
        </p:spPr>
      </p:pic>
    </p:spTree>
    <p:extLst>
      <p:ext uri="{BB962C8B-B14F-4D97-AF65-F5344CB8AC3E}">
        <p14:creationId xmlns:p14="http://schemas.microsoft.com/office/powerpoint/2010/main" val="170936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build="p"/>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 What is Cloud Computing?</a:t>
            </a:r>
            <a:endParaRPr lang="en-GB" dirty="0"/>
          </a:p>
        </p:txBody>
      </p:sp>
      <p:sp>
        <p:nvSpPr>
          <p:cNvPr id="5" name="Cloud 4"/>
          <p:cNvSpPr/>
          <p:nvPr/>
        </p:nvSpPr>
        <p:spPr>
          <a:xfrm>
            <a:off x="889002" y="1248832"/>
            <a:ext cx="7213599" cy="4669369"/>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sz="6000" dirty="0">
              <a:solidFill>
                <a:schemeClr val="tx1"/>
              </a:solidFill>
            </a:endParaRPr>
          </a:p>
        </p:txBody>
      </p:sp>
      <p:sp>
        <p:nvSpPr>
          <p:cNvPr id="3" name="TextBox 2"/>
          <p:cNvSpPr txBox="1"/>
          <p:nvPr/>
        </p:nvSpPr>
        <p:spPr>
          <a:xfrm>
            <a:off x="3597579" y="1934631"/>
            <a:ext cx="1787797" cy="523220"/>
          </a:xfrm>
          <a:prstGeom prst="rect">
            <a:avLst/>
          </a:prstGeom>
        </p:spPr>
        <p:txBody>
          <a:bodyPr wrap="none" rtlCol="0">
            <a:spAutoFit/>
          </a:bodyPr>
          <a:lstStyle/>
          <a:p>
            <a:r>
              <a:rPr lang="en-GB" sz="2800" dirty="0" smtClean="0"/>
              <a:t>It’s a utility</a:t>
            </a:r>
          </a:p>
        </p:txBody>
      </p:sp>
      <p:sp>
        <p:nvSpPr>
          <p:cNvPr id="6" name="TextBox 5"/>
          <p:cNvSpPr txBox="1"/>
          <p:nvPr/>
        </p:nvSpPr>
        <p:spPr>
          <a:xfrm>
            <a:off x="3146077" y="2471863"/>
            <a:ext cx="2690801" cy="523220"/>
          </a:xfrm>
          <a:prstGeom prst="rect">
            <a:avLst/>
          </a:prstGeom>
        </p:spPr>
        <p:txBody>
          <a:bodyPr wrap="none" rtlCol="0">
            <a:spAutoFit/>
          </a:bodyPr>
          <a:lstStyle/>
          <a:p>
            <a:r>
              <a:rPr lang="en-GB" sz="2800" dirty="0" smtClean="0"/>
              <a:t>Providing us with</a:t>
            </a:r>
          </a:p>
        </p:txBody>
      </p:sp>
      <p:sp>
        <p:nvSpPr>
          <p:cNvPr id="7" name="TextBox 6"/>
          <p:cNvSpPr txBox="1"/>
          <p:nvPr/>
        </p:nvSpPr>
        <p:spPr>
          <a:xfrm>
            <a:off x="2851381" y="3009095"/>
            <a:ext cx="3280193" cy="523220"/>
          </a:xfrm>
          <a:prstGeom prst="rect">
            <a:avLst/>
          </a:prstGeom>
        </p:spPr>
        <p:txBody>
          <a:bodyPr wrap="none" rtlCol="0">
            <a:spAutoFit/>
          </a:bodyPr>
          <a:lstStyle/>
          <a:p>
            <a:r>
              <a:rPr lang="en-GB" sz="2800" dirty="0" smtClean="0"/>
              <a:t>New ways of working</a:t>
            </a:r>
          </a:p>
        </p:txBody>
      </p:sp>
      <p:sp>
        <p:nvSpPr>
          <p:cNvPr id="8" name="TextBox 7"/>
          <p:cNvSpPr txBox="1"/>
          <p:nvPr/>
        </p:nvSpPr>
        <p:spPr>
          <a:xfrm>
            <a:off x="2869845" y="3546327"/>
            <a:ext cx="3243260" cy="523220"/>
          </a:xfrm>
          <a:prstGeom prst="rect">
            <a:avLst/>
          </a:prstGeom>
        </p:spPr>
        <p:txBody>
          <a:bodyPr wrap="none" rtlCol="0">
            <a:spAutoFit/>
          </a:bodyPr>
          <a:lstStyle/>
          <a:p>
            <a:r>
              <a:rPr lang="en-GB" sz="2800" dirty="0" smtClean="0"/>
              <a:t>A chance to innovate</a:t>
            </a:r>
          </a:p>
        </p:txBody>
      </p:sp>
      <p:sp>
        <p:nvSpPr>
          <p:cNvPr id="9" name="TextBox 8"/>
          <p:cNvSpPr txBox="1"/>
          <p:nvPr/>
        </p:nvSpPr>
        <p:spPr>
          <a:xfrm>
            <a:off x="2959231" y="4083560"/>
            <a:ext cx="3064493" cy="523220"/>
          </a:xfrm>
          <a:prstGeom prst="rect">
            <a:avLst/>
          </a:prstGeom>
        </p:spPr>
        <p:txBody>
          <a:bodyPr wrap="none" rtlCol="0">
            <a:spAutoFit/>
          </a:bodyPr>
          <a:lstStyle/>
          <a:p>
            <a:r>
              <a:rPr lang="en-GB" sz="2800" dirty="0" smtClean="0"/>
              <a:t>A new market place</a:t>
            </a:r>
          </a:p>
        </p:txBody>
      </p:sp>
    </p:spTree>
    <p:extLst>
      <p:ext uri="{BB962C8B-B14F-4D97-AF65-F5344CB8AC3E}">
        <p14:creationId xmlns:p14="http://schemas.microsoft.com/office/powerpoint/2010/main" val="388039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6" grpId="0"/>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a:xfrm>
            <a:off x="327615" y="706979"/>
            <a:ext cx="4295192" cy="2764368"/>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6000" dirty="0" smtClean="0">
                <a:solidFill>
                  <a:schemeClr val="tx1"/>
                </a:solidFill>
              </a:rPr>
              <a:t>I’m in</a:t>
            </a:r>
            <a:endParaRPr lang="en-GB" sz="6000" dirty="0">
              <a:solidFill>
                <a:schemeClr val="tx1"/>
              </a:solidFill>
            </a:endParaRPr>
          </a:p>
        </p:txBody>
      </p:sp>
      <p:sp>
        <p:nvSpPr>
          <p:cNvPr id="6" name="Cloud 5"/>
          <p:cNvSpPr/>
          <p:nvPr/>
        </p:nvSpPr>
        <p:spPr>
          <a:xfrm>
            <a:off x="4191000" y="3018365"/>
            <a:ext cx="4741334" cy="2764368"/>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6000" dirty="0" smtClean="0">
                <a:solidFill>
                  <a:schemeClr val="tx1"/>
                </a:solidFill>
              </a:rPr>
              <a:t>Are you?</a:t>
            </a:r>
            <a:endParaRPr lang="en-GB" sz="6000" dirty="0">
              <a:solidFill>
                <a:schemeClr val="tx1"/>
              </a:solidFill>
            </a:endParaRPr>
          </a:p>
        </p:txBody>
      </p:sp>
    </p:spTree>
    <p:extLst>
      <p:ext uri="{BB962C8B-B14F-4D97-AF65-F5344CB8AC3E}">
        <p14:creationId xmlns:p14="http://schemas.microsoft.com/office/powerpoint/2010/main" val="28952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a:xfrm>
            <a:off x="889002" y="1248832"/>
            <a:ext cx="7213599" cy="4669369"/>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6000" dirty="0" smtClean="0">
                <a:solidFill>
                  <a:schemeClr val="tx1"/>
                </a:solidFill>
              </a:rPr>
              <a:t>Enjoy the rest of the day</a:t>
            </a:r>
            <a:endParaRPr lang="en-GB" sz="6000" dirty="0">
              <a:solidFill>
                <a:schemeClr val="tx1"/>
              </a:solidFill>
            </a:endParaRPr>
          </a:p>
        </p:txBody>
      </p:sp>
    </p:spTree>
    <p:extLst>
      <p:ext uri="{BB962C8B-B14F-4D97-AF65-F5344CB8AC3E}">
        <p14:creationId xmlns:p14="http://schemas.microsoft.com/office/powerpoint/2010/main" val="1311511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924616" y="1136514"/>
            <a:ext cx="7100910" cy="2227293"/>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A Simple Definition</a:t>
            </a:r>
            <a:endParaRPr lang="en-GB" dirty="0"/>
          </a:p>
        </p:txBody>
      </p:sp>
      <p:sp>
        <p:nvSpPr>
          <p:cNvPr id="5" name="TextBox 4"/>
          <p:cNvSpPr txBox="1"/>
          <p:nvPr/>
        </p:nvSpPr>
        <p:spPr>
          <a:xfrm>
            <a:off x="1475656" y="1948770"/>
            <a:ext cx="6089616" cy="400110"/>
          </a:xfrm>
          <a:prstGeom prst="rect">
            <a:avLst/>
          </a:prstGeom>
        </p:spPr>
        <p:txBody>
          <a:bodyPr wrap="none" rtlCol="0">
            <a:spAutoFit/>
          </a:bodyPr>
          <a:lstStyle/>
          <a:p>
            <a:r>
              <a:rPr lang="en-GB" sz="2000" dirty="0" smtClean="0"/>
              <a:t>Making computing resources available as a utility service</a:t>
            </a:r>
          </a:p>
        </p:txBody>
      </p:sp>
      <p:sp>
        <p:nvSpPr>
          <p:cNvPr id="6" name="TextBox 5"/>
          <p:cNvSpPr txBox="1"/>
          <p:nvPr/>
        </p:nvSpPr>
        <p:spPr>
          <a:xfrm>
            <a:off x="2444800" y="2380818"/>
            <a:ext cx="3936590" cy="400110"/>
          </a:xfrm>
          <a:prstGeom prst="rect">
            <a:avLst/>
          </a:prstGeom>
        </p:spPr>
        <p:txBody>
          <a:bodyPr wrap="none" rtlCol="0">
            <a:spAutoFit/>
          </a:bodyPr>
          <a:lstStyle/>
          <a:p>
            <a:r>
              <a:rPr lang="en-GB" sz="2000" dirty="0" smtClean="0"/>
              <a:t>Just like the National Electricity Grid</a:t>
            </a:r>
          </a:p>
        </p:txBody>
      </p:sp>
      <p:sp>
        <p:nvSpPr>
          <p:cNvPr id="7" name="TextBox 6"/>
          <p:cNvSpPr txBox="1"/>
          <p:nvPr/>
        </p:nvSpPr>
        <p:spPr>
          <a:xfrm>
            <a:off x="2123730" y="3409683"/>
            <a:ext cx="1167307" cy="369332"/>
          </a:xfrm>
          <a:prstGeom prst="rect">
            <a:avLst/>
          </a:prstGeom>
        </p:spPr>
        <p:txBody>
          <a:bodyPr wrap="none" rtlCol="0">
            <a:spAutoFit/>
          </a:bodyPr>
          <a:lstStyle/>
          <a:p>
            <a:r>
              <a:rPr lang="en-GB" dirty="0" smtClean="0">
                <a:solidFill>
                  <a:schemeClr val="bg1"/>
                </a:solidFill>
              </a:rPr>
              <a:t>Electricity:</a:t>
            </a:r>
          </a:p>
        </p:txBody>
      </p:sp>
      <p:sp>
        <p:nvSpPr>
          <p:cNvPr id="8" name="TextBox 7"/>
          <p:cNvSpPr txBox="1"/>
          <p:nvPr/>
        </p:nvSpPr>
        <p:spPr>
          <a:xfrm>
            <a:off x="2566476" y="4812892"/>
            <a:ext cx="5099088" cy="369332"/>
          </a:xfrm>
          <a:prstGeom prst="rect">
            <a:avLst/>
          </a:prstGeom>
        </p:spPr>
        <p:txBody>
          <a:bodyPr wrap="none" rtlCol="0">
            <a:spAutoFit/>
          </a:bodyPr>
          <a:lstStyle/>
          <a:p>
            <a:r>
              <a:rPr lang="en-GB" dirty="0" smtClean="0">
                <a:solidFill>
                  <a:schemeClr val="bg1"/>
                </a:solidFill>
              </a:rPr>
              <a:t>No need to know about how or where it’s generated</a:t>
            </a:r>
          </a:p>
        </p:txBody>
      </p:sp>
      <p:sp>
        <p:nvSpPr>
          <p:cNvPr id="9" name="TextBox 8"/>
          <p:cNvSpPr txBox="1"/>
          <p:nvPr/>
        </p:nvSpPr>
        <p:spPr>
          <a:xfrm>
            <a:off x="2566478" y="3793810"/>
            <a:ext cx="4090607" cy="369332"/>
          </a:xfrm>
          <a:prstGeom prst="rect">
            <a:avLst/>
          </a:prstGeom>
        </p:spPr>
        <p:txBody>
          <a:bodyPr wrap="none" rtlCol="0">
            <a:spAutoFit/>
          </a:bodyPr>
          <a:lstStyle/>
          <a:p>
            <a:r>
              <a:rPr lang="en-GB" dirty="0" smtClean="0">
                <a:solidFill>
                  <a:schemeClr val="bg1"/>
                </a:solidFill>
              </a:rPr>
              <a:t>Available through a </a:t>
            </a:r>
            <a:r>
              <a:rPr lang="en-GB" dirty="0">
                <a:solidFill>
                  <a:schemeClr val="bg1"/>
                </a:solidFill>
              </a:rPr>
              <a:t>well defined </a:t>
            </a:r>
            <a:r>
              <a:rPr lang="en-GB" dirty="0" smtClean="0">
                <a:solidFill>
                  <a:schemeClr val="bg1"/>
                </a:solidFill>
              </a:rPr>
              <a:t>interface</a:t>
            </a:r>
            <a:endParaRPr lang="en-GB" dirty="0">
              <a:solidFill>
                <a:schemeClr val="bg1"/>
              </a:solidFill>
            </a:endParaRPr>
          </a:p>
        </p:txBody>
      </p:sp>
      <p:sp>
        <p:nvSpPr>
          <p:cNvPr id="10" name="TextBox 9"/>
          <p:cNvSpPr txBox="1"/>
          <p:nvPr/>
        </p:nvSpPr>
        <p:spPr>
          <a:xfrm>
            <a:off x="2566476" y="4133504"/>
            <a:ext cx="4243534" cy="369332"/>
          </a:xfrm>
          <a:prstGeom prst="rect">
            <a:avLst/>
          </a:prstGeom>
        </p:spPr>
        <p:txBody>
          <a:bodyPr wrap="none" rtlCol="0">
            <a:spAutoFit/>
          </a:bodyPr>
          <a:lstStyle/>
          <a:p>
            <a:r>
              <a:rPr lang="en-GB" dirty="0" smtClean="0">
                <a:solidFill>
                  <a:schemeClr val="bg1"/>
                </a:solidFill>
              </a:rPr>
              <a:t>Available everywhere and for many devices</a:t>
            </a:r>
            <a:endParaRPr lang="en-GB" dirty="0">
              <a:solidFill>
                <a:schemeClr val="bg1"/>
              </a:solidFill>
            </a:endParaRPr>
          </a:p>
        </p:txBody>
      </p:sp>
      <p:sp>
        <p:nvSpPr>
          <p:cNvPr id="11" name="TextBox 10"/>
          <p:cNvSpPr txBox="1"/>
          <p:nvPr/>
        </p:nvSpPr>
        <p:spPr>
          <a:xfrm>
            <a:off x="5652122" y="1664804"/>
            <a:ext cx="45719" cy="369332"/>
          </a:xfrm>
          <a:prstGeom prst="rect">
            <a:avLst/>
          </a:prstGeom>
        </p:spPr>
        <p:txBody>
          <a:bodyPr wrap="square" rtlCol="0">
            <a:spAutoFit/>
          </a:bodyPr>
          <a:lstStyle/>
          <a:p>
            <a:endParaRPr lang="en-GB" dirty="0" smtClean="0"/>
          </a:p>
        </p:txBody>
      </p:sp>
      <p:sp>
        <p:nvSpPr>
          <p:cNvPr id="12" name="TextBox 11"/>
          <p:cNvSpPr txBox="1"/>
          <p:nvPr/>
        </p:nvSpPr>
        <p:spPr>
          <a:xfrm>
            <a:off x="2566476" y="4473199"/>
            <a:ext cx="3262560" cy="369332"/>
          </a:xfrm>
          <a:prstGeom prst="rect">
            <a:avLst/>
          </a:prstGeom>
        </p:spPr>
        <p:txBody>
          <a:bodyPr wrap="none" rtlCol="0">
            <a:spAutoFit/>
          </a:bodyPr>
          <a:lstStyle/>
          <a:p>
            <a:r>
              <a:rPr lang="en-GB" dirty="0" smtClean="0">
                <a:solidFill>
                  <a:schemeClr val="bg1"/>
                </a:solidFill>
              </a:rPr>
              <a:t>Power output, scales </a:t>
            </a:r>
            <a:r>
              <a:rPr lang="en-GB" dirty="0">
                <a:solidFill>
                  <a:schemeClr val="bg1"/>
                </a:solidFill>
              </a:rPr>
              <a:t>on </a:t>
            </a:r>
            <a:r>
              <a:rPr lang="en-GB" dirty="0" smtClean="0">
                <a:solidFill>
                  <a:schemeClr val="bg1"/>
                </a:solidFill>
              </a:rPr>
              <a:t>demand</a:t>
            </a:r>
            <a:endParaRPr lang="en-GB" dirty="0">
              <a:solidFill>
                <a:schemeClr val="bg1"/>
              </a:solidFill>
            </a:endParaRPr>
          </a:p>
        </p:txBody>
      </p:sp>
      <p:sp>
        <p:nvSpPr>
          <p:cNvPr id="14" name="TextBox 13"/>
          <p:cNvSpPr txBox="1"/>
          <p:nvPr/>
        </p:nvSpPr>
        <p:spPr>
          <a:xfrm>
            <a:off x="2565157" y="5492280"/>
            <a:ext cx="3819828" cy="369332"/>
          </a:xfrm>
          <a:prstGeom prst="rect">
            <a:avLst/>
          </a:prstGeom>
        </p:spPr>
        <p:txBody>
          <a:bodyPr wrap="none" rtlCol="0">
            <a:spAutoFit/>
          </a:bodyPr>
          <a:lstStyle/>
          <a:p>
            <a:r>
              <a:rPr lang="en-GB" dirty="0" smtClean="0">
                <a:solidFill>
                  <a:schemeClr val="bg1"/>
                </a:solidFill>
              </a:rPr>
              <a:t>Low capital expenditure for consumers</a:t>
            </a:r>
          </a:p>
        </p:txBody>
      </p:sp>
      <p:sp>
        <p:nvSpPr>
          <p:cNvPr id="15" name="TextBox 14"/>
          <p:cNvSpPr txBox="1"/>
          <p:nvPr/>
        </p:nvSpPr>
        <p:spPr>
          <a:xfrm>
            <a:off x="2566477" y="5831976"/>
            <a:ext cx="2132635" cy="369332"/>
          </a:xfrm>
          <a:prstGeom prst="rect">
            <a:avLst/>
          </a:prstGeom>
        </p:spPr>
        <p:txBody>
          <a:bodyPr wrap="none" rtlCol="0">
            <a:spAutoFit/>
          </a:bodyPr>
          <a:lstStyle/>
          <a:p>
            <a:r>
              <a:rPr lang="en-GB" dirty="0" smtClean="0">
                <a:solidFill>
                  <a:schemeClr val="bg1"/>
                </a:solidFill>
              </a:rPr>
              <a:t>Pay for what you use</a:t>
            </a:r>
          </a:p>
        </p:txBody>
      </p:sp>
      <p:sp>
        <p:nvSpPr>
          <p:cNvPr id="18" name="TextBox 17"/>
          <p:cNvSpPr txBox="1"/>
          <p:nvPr/>
        </p:nvSpPr>
        <p:spPr>
          <a:xfrm>
            <a:off x="2566476" y="5152587"/>
            <a:ext cx="927626" cy="369332"/>
          </a:xfrm>
          <a:prstGeom prst="rect">
            <a:avLst/>
          </a:prstGeom>
        </p:spPr>
        <p:txBody>
          <a:bodyPr wrap="none" rtlCol="0">
            <a:spAutoFit/>
          </a:bodyPr>
          <a:lstStyle/>
          <a:p>
            <a:r>
              <a:rPr lang="en-GB" dirty="0" smtClean="0">
                <a:solidFill>
                  <a:schemeClr val="bg1"/>
                </a:solidFill>
              </a:rPr>
              <a:t>Reliable</a:t>
            </a:r>
          </a:p>
        </p:txBody>
      </p:sp>
    </p:spTree>
    <p:extLst>
      <p:ext uri="{BB962C8B-B14F-4D97-AF65-F5344CB8AC3E}">
        <p14:creationId xmlns:p14="http://schemas.microsoft.com/office/powerpoint/2010/main" val="4854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4" grpId="0"/>
      <p:bldP spid="15"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Not </a:t>
            </a:r>
            <a:r>
              <a:rPr lang="en-GB" dirty="0"/>
              <a:t>All Clouds Are Right for </a:t>
            </a:r>
            <a:r>
              <a:rPr lang="en-GB" dirty="0" smtClean="0"/>
              <a:t>You</a:t>
            </a:r>
            <a:endParaRPr lang="en-GB" dirty="0"/>
          </a:p>
        </p:txBody>
      </p:sp>
      <p:pic>
        <p:nvPicPr>
          <p:cNvPr id="2289666" name="Picture 2" descr="C:\Users\Administrator\AppData\Local\Microsoft\Windows\Temporary Internet Files\Content.IE5\ADVZ6HP1\MP90044375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734" y="1324756"/>
            <a:ext cx="6993466" cy="479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5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89666"/>
                                        </p:tgtEl>
                                        <p:attrNameLst>
                                          <p:attrName>style.visibility</p:attrName>
                                        </p:attrNameLst>
                                      </p:cBhvr>
                                      <p:to>
                                        <p:strVal val="visible"/>
                                      </p:to>
                                    </p:set>
                                    <p:animEffect transition="in" filter="wheel(1)">
                                      <p:cBhvr>
                                        <p:cTn id="7" dur="2000"/>
                                        <p:tgtEl>
                                          <p:spTgt spid="2289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 What’s Changed?</a:t>
            </a:r>
            <a:endParaRPr lang="en-GB" dirty="0"/>
          </a:p>
        </p:txBody>
      </p:sp>
      <p:sp>
        <p:nvSpPr>
          <p:cNvPr id="6" name="Cloud 5"/>
          <p:cNvSpPr/>
          <p:nvPr/>
        </p:nvSpPr>
        <p:spPr>
          <a:xfrm>
            <a:off x="5652120" y="2243043"/>
            <a:ext cx="3276364" cy="1368152"/>
          </a:xfrm>
          <a:prstGeom prst="cloud">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5" name="Right Arrow 4"/>
          <p:cNvSpPr/>
          <p:nvPr/>
        </p:nvSpPr>
        <p:spPr>
          <a:xfrm>
            <a:off x="611560" y="2495071"/>
            <a:ext cx="6732748"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Time….</a:t>
            </a:r>
            <a:endParaRPr lang="en-GB" dirty="0"/>
          </a:p>
        </p:txBody>
      </p:sp>
      <p:sp>
        <p:nvSpPr>
          <p:cNvPr id="7" name="mainfrm"/>
          <p:cNvSpPr>
            <a:spLocks noEditPoints="1" noChangeArrowheads="1"/>
          </p:cNvSpPr>
          <p:nvPr/>
        </p:nvSpPr>
        <p:spPr bwMode="auto">
          <a:xfrm>
            <a:off x="603013" y="1378949"/>
            <a:ext cx="1012887" cy="1404156"/>
          </a:xfrm>
          <a:custGeom>
            <a:avLst/>
            <a:gdLst>
              <a:gd name="T0" fmla="*/ 0 w 21600"/>
              <a:gd name="T1" fmla="*/ 0 h 21600"/>
              <a:gd name="T2" fmla="*/ 10800 w 21600"/>
              <a:gd name="T3" fmla="*/ 0 h 21600"/>
              <a:gd name="T4" fmla="*/ 21600 w 21600"/>
              <a:gd name="T5" fmla="*/ 0 h 21600"/>
              <a:gd name="T6" fmla="*/ 21600 w 21600"/>
              <a:gd name="T7" fmla="*/ 10800 h 21600"/>
              <a:gd name="T8" fmla="*/ 20603 w 21600"/>
              <a:gd name="T9" fmla="*/ 21600 h 21600"/>
              <a:gd name="T10" fmla="*/ 10800 w 21600"/>
              <a:gd name="T11" fmla="*/ 21600 h 21600"/>
              <a:gd name="T12" fmla="*/ 1163 w 21600"/>
              <a:gd name="T13" fmla="*/ 21600 h 21600"/>
              <a:gd name="T14" fmla="*/ 0 w 21600"/>
              <a:gd name="T15" fmla="*/ 10800 h 21600"/>
              <a:gd name="T16" fmla="*/ 332 w 21600"/>
              <a:gd name="T17" fmla="*/ 22174 h 21600"/>
              <a:gd name="T18" fmla="*/ 21579 w 21600"/>
              <a:gd name="T19" fmla="*/ 27914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8" name="TextBox 7"/>
          <p:cNvSpPr txBox="1"/>
          <p:nvPr/>
        </p:nvSpPr>
        <p:spPr>
          <a:xfrm>
            <a:off x="1684352" y="1378948"/>
            <a:ext cx="1620059" cy="369332"/>
          </a:xfrm>
          <a:prstGeom prst="rect">
            <a:avLst/>
          </a:prstGeom>
        </p:spPr>
        <p:txBody>
          <a:bodyPr wrap="none" rtlCol="0">
            <a:spAutoFit/>
          </a:bodyPr>
          <a:lstStyle/>
          <a:p>
            <a:r>
              <a:rPr lang="en-GB" dirty="0" smtClean="0">
                <a:solidFill>
                  <a:schemeClr val="bg1"/>
                </a:solidFill>
              </a:rPr>
              <a:t> Bureau service</a:t>
            </a:r>
          </a:p>
        </p:txBody>
      </p:sp>
      <p:sp>
        <p:nvSpPr>
          <p:cNvPr id="12" name="TextBox 11"/>
          <p:cNvSpPr txBox="1"/>
          <p:nvPr/>
        </p:nvSpPr>
        <p:spPr>
          <a:xfrm>
            <a:off x="7344310" y="2704189"/>
            <a:ext cx="1170705" cy="369332"/>
          </a:xfrm>
          <a:prstGeom prst="rect">
            <a:avLst/>
          </a:prstGeom>
        </p:spPr>
        <p:txBody>
          <a:bodyPr wrap="none" rtlCol="0">
            <a:spAutoFit/>
          </a:bodyPr>
          <a:lstStyle/>
          <a:p>
            <a:r>
              <a:rPr lang="en-GB" dirty="0" smtClean="0"/>
              <a:t>The future</a:t>
            </a:r>
          </a:p>
        </p:txBody>
      </p:sp>
      <p:sp>
        <p:nvSpPr>
          <p:cNvPr id="13" name="Right Arrow 12"/>
          <p:cNvSpPr/>
          <p:nvPr/>
        </p:nvSpPr>
        <p:spPr>
          <a:xfrm rot="13696652">
            <a:off x="1169601" y="4335411"/>
            <a:ext cx="3139364" cy="273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ight Arrow 16"/>
          <p:cNvSpPr/>
          <p:nvPr/>
        </p:nvSpPr>
        <p:spPr>
          <a:xfrm rot="14647907">
            <a:off x="632459" y="4223879"/>
            <a:ext cx="2262460" cy="273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86596" name="Picture 4" descr="C:\Users\Administrator\AppData\Local\Microsoft\Windows\Temporary Internet Files\Content.IE5\ADVZ6HP1\MC90008933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2567" y="5246782"/>
            <a:ext cx="1819656" cy="1446581"/>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7250129">
            <a:off x="-194618" y="4021725"/>
            <a:ext cx="1749519" cy="273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86595" name="Picture 3" descr="C:\Users\Administrator\AppData\Local\Microsoft\Windows\Temporary Internet Files\Content.IE5\ADVZ6HP1\MC90001443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990" y="4842881"/>
            <a:ext cx="1483157" cy="17922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duotone>
              <a:prstClr val="black"/>
              <a:schemeClr val="accent5">
                <a:tint val="45000"/>
                <a:satMod val="400000"/>
              </a:schemeClr>
            </a:duotone>
            <a:extLst>
              <a:ext uri="{BEBA8EAE-BF5A-486C-A8C5-ECC9F3942E4B}">
                <a14:imgProps xmlns:a14="http://schemas.microsoft.com/office/drawing/2010/main">
                  <a14:imgLayer r:embed="rId5">
                    <a14:imgEffect>
                      <a14:backgroundRemoval t="0" b="98106" l="852" r="99830">
                        <a14:backgroundMark x1="2215" y1="5682" x2="2215" y2="5682"/>
                      </a14:backgroundRemoval>
                    </a14:imgEffect>
                  </a14:imgLayer>
                </a14:imgProps>
              </a:ext>
              <a:ext uri="{28A0092B-C50C-407E-A947-70E740481C1C}">
                <a14:useLocalDpi xmlns:a14="http://schemas.microsoft.com/office/drawing/2010/main" val="0"/>
              </a:ext>
            </a:extLst>
          </a:blip>
          <a:stretch>
            <a:fillRect/>
          </a:stretch>
        </p:blipFill>
        <p:spPr>
          <a:xfrm>
            <a:off x="389589" y="3615967"/>
            <a:ext cx="2452621" cy="944731"/>
          </a:xfrm>
          <a:prstGeom prst="rect">
            <a:avLst/>
          </a:prstGeom>
        </p:spPr>
      </p:pic>
      <p:sp>
        <p:nvSpPr>
          <p:cNvPr id="14" name="TextBox 13"/>
          <p:cNvSpPr txBox="1"/>
          <p:nvPr/>
        </p:nvSpPr>
        <p:spPr>
          <a:xfrm>
            <a:off x="508910" y="932723"/>
            <a:ext cx="1276375" cy="369332"/>
          </a:xfrm>
          <a:prstGeom prst="rect">
            <a:avLst/>
          </a:prstGeom>
        </p:spPr>
        <p:txBody>
          <a:bodyPr wrap="none" rtlCol="0">
            <a:spAutoFit/>
          </a:bodyPr>
          <a:lstStyle/>
          <a:p>
            <a:r>
              <a:rPr lang="en-GB" dirty="0" smtClean="0">
                <a:solidFill>
                  <a:schemeClr val="bg1"/>
                </a:solidFill>
              </a:rPr>
              <a:t>Main frame</a:t>
            </a:r>
          </a:p>
        </p:txBody>
      </p:sp>
      <p:sp>
        <p:nvSpPr>
          <p:cNvPr id="19" name="TextBox 18"/>
          <p:cNvSpPr txBox="1"/>
          <p:nvPr/>
        </p:nvSpPr>
        <p:spPr>
          <a:xfrm>
            <a:off x="645848" y="2771636"/>
            <a:ext cx="910827" cy="369332"/>
          </a:xfrm>
          <a:prstGeom prst="rect">
            <a:avLst/>
          </a:prstGeom>
        </p:spPr>
        <p:txBody>
          <a:bodyPr wrap="none" rtlCol="0">
            <a:spAutoFit/>
          </a:bodyPr>
          <a:lstStyle/>
          <a:p>
            <a:r>
              <a:rPr lang="en-GB" dirty="0" smtClean="0">
                <a:solidFill>
                  <a:schemeClr val="bg1"/>
                </a:solidFill>
              </a:rPr>
              <a:t>The 60s</a:t>
            </a:r>
          </a:p>
        </p:txBody>
      </p:sp>
      <p:sp>
        <p:nvSpPr>
          <p:cNvPr id="20" name="TextBox 19"/>
          <p:cNvSpPr txBox="1"/>
          <p:nvPr/>
        </p:nvSpPr>
        <p:spPr>
          <a:xfrm>
            <a:off x="2842210" y="3964007"/>
            <a:ext cx="2365969" cy="369332"/>
          </a:xfrm>
          <a:prstGeom prst="rect">
            <a:avLst/>
          </a:prstGeom>
        </p:spPr>
        <p:txBody>
          <a:bodyPr wrap="none" rtlCol="0">
            <a:spAutoFit/>
          </a:bodyPr>
          <a:lstStyle/>
          <a:p>
            <a:r>
              <a:rPr lang="en-GB" dirty="0" smtClean="0">
                <a:solidFill>
                  <a:schemeClr val="bg1"/>
                </a:solidFill>
              </a:rPr>
              <a:t>Well defined interface?</a:t>
            </a:r>
          </a:p>
        </p:txBody>
      </p:sp>
      <p:sp>
        <p:nvSpPr>
          <p:cNvPr id="21" name="TextBox 20"/>
          <p:cNvSpPr txBox="1"/>
          <p:nvPr/>
        </p:nvSpPr>
        <p:spPr>
          <a:xfrm>
            <a:off x="1862428" y="1632112"/>
            <a:ext cx="2173095" cy="369332"/>
          </a:xfrm>
          <a:prstGeom prst="rect">
            <a:avLst/>
          </a:prstGeom>
        </p:spPr>
        <p:txBody>
          <a:bodyPr wrap="none" rtlCol="0">
            <a:spAutoFit/>
          </a:bodyPr>
          <a:lstStyle/>
          <a:p>
            <a:r>
              <a:rPr lang="en-GB" dirty="0" smtClean="0">
                <a:solidFill>
                  <a:schemeClr val="bg1"/>
                </a:solidFill>
              </a:rPr>
              <a:t>Compute on demand</a:t>
            </a:r>
          </a:p>
        </p:txBody>
      </p:sp>
      <p:sp>
        <p:nvSpPr>
          <p:cNvPr id="25" name="TextBox 24"/>
          <p:cNvSpPr txBox="1"/>
          <p:nvPr/>
        </p:nvSpPr>
        <p:spPr>
          <a:xfrm>
            <a:off x="1862426" y="1885276"/>
            <a:ext cx="1442318" cy="369332"/>
          </a:xfrm>
          <a:prstGeom prst="rect">
            <a:avLst/>
          </a:prstGeom>
        </p:spPr>
        <p:txBody>
          <a:bodyPr wrap="none" rtlCol="0">
            <a:spAutoFit/>
          </a:bodyPr>
          <a:lstStyle/>
          <a:p>
            <a:r>
              <a:rPr lang="en-GB" dirty="0" smtClean="0">
                <a:solidFill>
                  <a:schemeClr val="bg1"/>
                </a:solidFill>
              </a:rPr>
              <a:t>Pay as you go</a:t>
            </a:r>
          </a:p>
        </p:txBody>
      </p:sp>
      <p:sp>
        <p:nvSpPr>
          <p:cNvPr id="22" name="TextBox 21"/>
          <p:cNvSpPr txBox="1"/>
          <p:nvPr/>
        </p:nvSpPr>
        <p:spPr>
          <a:xfrm>
            <a:off x="6336198" y="3586580"/>
            <a:ext cx="2365519" cy="369332"/>
          </a:xfrm>
          <a:prstGeom prst="rect">
            <a:avLst/>
          </a:prstGeom>
        </p:spPr>
        <p:txBody>
          <a:bodyPr wrap="none" rtlCol="0">
            <a:spAutoFit/>
          </a:bodyPr>
          <a:lstStyle/>
          <a:p>
            <a:r>
              <a:rPr lang="en-GB" dirty="0" smtClean="0">
                <a:solidFill>
                  <a:schemeClr val="bg1"/>
                </a:solidFill>
              </a:rPr>
              <a:t>+ Available everywhere</a:t>
            </a:r>
          </a:p>
        </p:txBody>
      </p:sp>
      <p:sp>
        <p:nvSpPr>
          <p:cNvPr id="27" name="TextBox 26"/>
          <p:cNvSpPr txBox="1"/>
          <p:nvPr/>
        </p:nvSpPr>
        <p:spPr>
          <a:xfrm>
            <a:off x="6336197" y="4000840"/>
            <a:ext cx="2767745" cy="369332"/>
          </a:xfrm>
          <a:prstGeom prst="rect">
            <a:avLst/>
          </a:prstGeom>
        </p:spPr>
        <p:txBody>
          <a:bodyPr wrap="none" rtlCol="0">
            <a:spAutoFit/>
          </a:bodyPr>
          <a:lstStyle/>
          <a:p>
            <a:r>
              <a:rPr lang="en-GB" dirty="0" smtClean="0">
                <a:solidFill>
                  <a:schemeClr val="bg1"/>
                </a:solidFill>
              </a:rPr>
              <a:t>+ Available to many devices</a:t>
            </a:r>
          </a:p>
        </p:txBody>
      </p:sp>
      <p:sp>
        <p:nvSpPr>
          <p:cNvPr id="28" name="TextBox 27"/>
          <p:cNvSpPr txBox="1"/>
          <p:nvPr/>
        </p:nvSpPr>
        <p:spPr>
          <a:xfrm>
            <a:off x="6336197" y="4389107"/>
            <a:ext cx="934871" cy="369332"/>
          </a:xfrm>
          <a:prstGeom prst="rect">
            <a:avLst/>
          </a:prstGeom>
        </p:spPr>
        <p:txBody>
          <a:bodyPr wrap="none" rtlCol="0">
            <a:spAutoFit/>
          </a:bodyPr>
          <a:lstStyle/>
          <a:p>
            <a:r>
              <a:rPr lang="en-GB" dirty="0" smtClean="0">
                <a:solidFill>
                  <a:schemeClr val="bg1"/>
                </a:solidFill>
              </a:rPr>
              <a:t>+ Agility</a:t>
            </a:r>
          </a:p>
        </p:txBody>
      </p:sp>
      <p:sp>
        <p:nvSpPr>
          <p:cNvPr id="29" name="TextBox 28"/>
          <p:cNvSpPr txBox="1"/>
          <p:nvPr/>
        </p:nvSpPr>
        <p:spPr>
          <a:xfrm>
            <a:off x="1862426" y="2138440"/>
            <a:ext cx="3819828" cy="369332"/>
          </a:xfrm>
          <a:prstGeom prst="rect">
            <a:avLst/>
          </a:prstGeom>
        </p:spPr>
        <p:txBody>
          <a:bodyPr wrap="none" rtlCol="0">
            <a:spAutoFit/>
          </a:bodyPr>
          <a:lstStyle/>
          <a:p>
            <a:r>
              <a:rPr lang="en-GB" dirty="0" smtClean="0">
                <a:solidFill>
                  <a:schemeClr val="bg1"/>
                </a:solidFill>
              </a:rPr>
              <a:t>Low capital expenditure for consumers</a:t>
            </a:r>
          </a:p>
        </p:txBody>
      </p:sp>
      <p:pic>
        <p:nvPicPr>
          <p:cNvPr id="2286599" name="Picture 7" descr="C:\Users\Administrator\AppData\Local\Microsoft\Windows\Temporary Internet Files\Content.IE5\RTFFZ0O7\MC900437525[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635896" y="5101170"/>
            <a:ext cx="1876425" cy="1514475"/>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ular Callout 22"/>
          <p:cNvSpPr/>
          <p:nvPr/>
        </p:nvSpPr>
        <p:spPr>
          <a:xfrm>
            <a:off x="5440313" y="5246780"/>
            <a:ext cx="2279754" cy="1064715"/>
          </a:xfrm>
          <a:prstGeom prst="wedgeRoundRectCallout">
            <a:avLst>
              <a:gd name="adj1" fmla="val -99788"/>
              <a:gd name="adj2" fmla="val -491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I don’t know how it works, I just get the answers I need</a:t>
            </a:r>
            <a:endParaRPr lang="en-GB" dirty="0"/>
          </a:p>
        </p:txBody>
      </p:sp>
    </p:spTree>
    <p:extLst>
      <p:ext uri="{BB962C8B-B14F-4D97-AF65-F5344CB8AC3E}">
        <p14:creationId xmlns:p14="http://schemas.microsoft.com/office/powerpoint/2010/main" val="190035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65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865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865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2" grpId="0"/>
      <p:bldP spid="13" grpId="0" animBg="1"/>
      <p:bldP spid="17" grpId="0" animBg="1"/>
      <p:bldP spid="18" grpId="0" animBg="1"/>
      <p:bldP spid="14" grpId="0"/>
      <p:bldP spid="19" grpId="0"/>
      <p:bldP spid="20" grpId="0"/>
      <p:bldP spid="21" grpId="0"/>
      <p:bldP spid="25" grpId="0"/>
      <p:bldP spid="22" grpId="0"/>
      <p:bldP spid="27" grpId="0"/>
      <p:bldP spid="28" grpId="0"/>
      <p:bldP spid="29"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On-Premise Computing</a:t>
            </a:r>
            <a:endParaRPr lang="en-GB" dirty="0"/>
          </a:p>
        </p:txBody>
      </p:sp>
      <p:sp>
        <p:nvSpPr>
          <p:cNvPr id="4" name="Content Placeholder 3"/>
          <p:cNvSpPr>
            <a:spLocks noGrp="1"/>
          </p:cNvSpPr>
          <p:nvPr>
            <p:ph idx="1"/>
          </p:nvPr>
        </p:nvSpPr>
        <p:spPr/>
        <p:txBody>
          <a:bodyPr>
            <a:normAutofit/>
          </a:bodyPr>
          <a:lstStyle/>
          <a:p>
            <a:r>
              <a:rPr lang="en-US" dirty="0" smtClean="0"/>
              <a:t>Requires hardware, space, electricity, cooling</a:t>
            </a:r>
          </a:p>
          <a:p>
            <a:r>
              <a:rPr lang="en-US" dirty="0" smtClean="0"/>
              <a:t>Requires managing OS, applications and updates </a:t>
            </a:r>
          </a:p>
          <a:p>
            <a:r>
              <a:rPr lang="en-US" dirty="0"/>
              <a:t>Software Licensing</a:t>
            </a:r>
          </a:p>
          <a:p>
            <a:r>
              <a:rPr lang="en-US" dirty="0" smtClean="0"/>
              <a:t>Difficult to scale</a:t>
            </a:r>
          </a:p>
          <a:p>
            <a:pPr lvl="1"/>
            <a:r>
              <a:rPr lang="en-US" dirty="0" smtClean="0"/>
              <a:t>Too much or too little capacity</a:t>
            </a:r>
          </a:p>
          <a:p>
            <a:r>
              <a:rPr lang="en-US" dirty="0" smtClean="0"/>
              <a:t>High upfront capital costs</a:t>
            </a:r>
          </a:p>
          <a:p>
            <a:r>
              <a:rPr lang="en-US" dirty="0" smtClean="0"/>
              <a:t>You have complete control</a:t>
            </a:r>
            <a:endParaRPr lang="en-US" dirty="0"/>
          </a:p>
          <a:p>
            <a:pPr marL="0" indent="0">
              <a:buNone/>
            </a:pPr>
            <a:endParaRPr lang="en-GB" dirty="0"/>
          </a:p>
        </p:txBody>
      </p:sp>
      <p:sp>
        <p:nvSpPr>
          <p:cNvPr id="8" name="TextBox 7"/>
          <p:cNvSpPr txBox="1"/>
          <p:nvPr/>
        </p:nvSpPr>
        <p:spPr>
          <a:xfrm>
            <a:off x="5035579" y="4797152"/>
            <a:ext cx="3136821" cy="584775"/>
          </a:xfrm>
          <a:prstGeom prst="rect">
            <a:avLst/>
          </a:prstGeom>
        </p:spPr>
        <p:txBody>
          <a:bodyPr wrap="none" rtlCol="0">
            <a:spAutoFit/>
          </a:bodyPr>
          <a:lstStyle/>
          <a:p>
            <a:r>
              <a:rPr lang="en-US" sz="3200" dirty="0">
                <a:solidFill>
                  <a:srgbClr val="FF0000"/>
                </a:solidFill>
              </a:rPr>
              <a:t>and responsibility</a:t>
            </a:r>
            <a:endParaRPr lang="en-GB" sz="3200" dirty="0">
              <a:solidFill>
                <a:srgbClr val="FF0000"/>
              </a:solidFill>
            </a:endParaRPr>
          </a:p>
        </p:txBody>
      </p:sp>
    </p:spTree>
    <p:extLst>
      <p:ext uri="{BB962C8B-B14F-4D97-AF65-F5344CB8AC3E}">
        <p14:creationId xmlns:p14="http://schemas.microsoft.com/office/powerpoint/2010/main" val="310702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98"/>
          <p:cNvSpPr/>
          <p:nvPr/>
        </p:nvSpPr>
        <p:spPr>
          <a:xfrm>
            <a:off x="4153256" y="1709507"/>
            <a:ext cx="2256090" cy="845687"/>
          </a:xfrm>
          <a:custGeom>
            <a:avLst/>
            <a:gdLst>
              <a:gd name="connsiteX0" fmla="*/ 2256090 w 2256090"/>
              <a:gd name="connsiteY0" fmla="*/ 0 h 435836"/>
              <a:gd name="connsiteX1" fmla="*/ 2256090 w 2256090"/>
              <a:gd name="connsiteY1" fmla="*/ 427290 h 435836"/>
              <a:gd name="connsiteX2" fmla="*/ 1375873 w 2256090"/>
              <a:gd name="connsiteY2" fmla="*/ 418744 h 435836"/>
              <a:gd name="connsiteX3" fmla="*/ 940037 w 2256090"/>
              <a:gd name="connsiteY3" fmla="*/ 427290 h 435836"/>
              <a:gd name="connsiteX4" fmla="*/ 692209 w 2256090"/>
              <a:gd name="connsiteY4" fmla="*/ 427290 h 435836"/>
              <a:gd name="connsiteX5" fmla="*/ 529839 w 2256090"/>
              <a:gd name="connsiteY5" fmla="*/ 435836 h 435836"/>
              <a:gd name="connsiteX6" fmla="*/ 367469 w 2256090"/>
              <a:gd name="connsiteY6" fmla="*/ 427290 h 435836"/>
              <a:gd name="connsiteX7" fmla="*/ 111095 w 2256090"/>
              <a:gd name="connsiteY7" fmla="*/ 401652 h 435836"/>
              <a:gd name="connsiteX8" fmla="*/ 0 w 2256090"/>
              <a:gd name="connsiteY8" fmla="*/ 393107 h 435836"/>
              <a:gd name="connsiteX9" fmla="*/ 8546 w 2256090"/>
              <a:gd name="connsiteY9" fmla="*/ 17092 h 435836"/>
              <a:gd name="connsiteX10" fmla="*/ 2256090 w 2256090"/>
              <a:gd name="connsiteY10"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6090" h="435836">
                <a:moveTo>
                  <a:pt x="2256090" y="0"/>
                </a:moveTo>
                <a:lnTo>
                  <a:pt x="2256090" y="427290"/>
                </a:lnTo>
                <a:lnTo>
                  <a:pt x="1375873" y="418744"/>
                </a:lnTo>
                <a:lnTo>
                  <a:pt x="940037" y="427290"/>
                </a:lnTo>
                <a:lnTo>
                  <a:pt x="692209" y="427290"/>
                </a:lnTo>
                <a:lnTo>
                  <a:pt x="529839" y="435836"/>
                </a:lnTo>
                <a:lnTo>
                  <a:pt x="367469" y="427290"/>
                </a:lnTo>
                <a:lnTo>
                  <a:pt x="111095" y="401652"/>
                </a:lnTo>
                <a:lnTo>
                  <a:pt x="0" y="393107"/>
                </a:lnTo>
                <a:lnTo>
                  <a:pt x="8546" y="17092"/>
                </a:lnTo>
                <a:lnTo>
                  <a:pt x="2256090" y="0"/>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8" name="Freeform 97"/>
          <p:cNvSpPr/>
          <p:nvPr/>
        </p:nvSpPr>
        <p:spPr>
          <a:xfrm>
            <a:off x="1837346" y="3435410"/>
            <a:ext cx="1905712" cy="2076628"/>
          </a:xfrm>
          <a:custGeom>
            <a:avLst/>
            <a:gdLst>
              <a:gd name="connsiteX0" fmla="*/ 0 w 1905712"/>
              <a:gd name="connsiteY0" fmla="*/ 777668 h 2076628"/>
              <a:gd name="connsiteX1" fmla="*/ 1187865 w 1905712"/>
              <a:gd name="connsiteY1" fmla="*/ 794759 h 2076628"/>
              <a:gd name="connsiteX2" fmla="*/ 1187865 w 1905712"/>
              <a:gd name="connsiteY2" fmla="*/ 8546 h 2076628"/>
              <a:gd name="connsiteX3" fmla="*/ 1888620 w 1905712"/>
              <a:gd name="connsiteY3" fmla="*/ 0 h 2076628"/>
              <a:gd name="connsiteX4" fmla="*/ 1905712 w 1905712"/>
              <a:gd name="connsiteY4" fmla="*/ 316195 h 2076628"/>
              <a:gd name="connsiteX5" fmla="*/ 1905712 w 1905712"/>
              <a:gd name="connsiteY5" fmla="*/ 512748 h 2076628"/>
              <a:gd name="connsiteX6" fmla="*/ 1862983 w 1905712"/>
              <a:gd name="connsiteY6" fmla="*/ 675118 h 2076628"/>
              <a:gd name="connsiteX7" fmla="*/ 1768979 w 1905712"/>
              <a:gd name="connsiteY7" fmla="*/ 769122 h 2076628"/>
              <a:gd name="connsiteX8" fmla="*/ 1700613 w 1905712"/>
              <a:gd name="connsiteY8" fmla="*/ 803305 h 2076628"/>
              <a:gd name="connsiteX9" fmla="*/ 1649338 w 1905712"/>
              <a:gd name="connsiteY9" fmla="*/ 854580 h 2076628"/>
              <a:gd name="connsiteX10" fmla="*/ 1580972 w 1905712"/>
              <a:gd name="connsiteY10" fmla="*/ 999858 h 2076628"/>
              <a:gd name="connsiteX11" fmla="*/ 1495514 w 1905712"/>
              <a:gd name="connsiteY11" fmla="*/ 1204957 h 2076628"/>
              <a:gd name="connsiteX12" fmla="*/ 1427147 w 1905712"/>
              <a:gd name="connsiteY12" fmla="*/ 1384419 h 2076628"/>
              <a:gd name="connsiteX13" fmla="*/ 1350235 w 1905712"/>
              <a:gd name="connsiteY13" fmla="*/ 1589518 h 2076628"/>
              <a:gd name="connsiteX14" fmla="*/ 1187865 w 1905712"/>
              <a:gd name="connsiteY14" fmla="*/ 1751888 h 2076628"/>
              <a:gd name="connsiteX15" fmla="*/ 914400 w 1905712"/>
              <a:gd name="connsiteY15" fmla="*/ 1854438 h 2076628"/>
              <a:gd name="connsiteX16" fmla="*/ 769121 w 1905712"/>
              <a:gd name="connsiteY16" fmla="*/ 1897167 h 2076628"/>
              <a:gd name="connsiteX17" fmla="*/ 632389 w 1905712"/>
              <a:gd name="connsiteY17" fmla="*/ 1931350 h 2076628"/>
              <a:gd name="connsiteX18" fmla="*/ 470018 w 1905712"/>
              <a:gd name="connsiteY18" fmla="*/ 1982625 h 2076628"/>
              <a:gd name="connsiteX19" fmla="*/ 316194 w 1905712"/>
              <a:gd name="connsiteY19" fmla="*/ 2008262 h 2076628"/>
              <a:gd name="connsiteX20" fmla="*/ 162370 w 1905712"/>
              <a:gd name="connsiteY20" fmla="*/ 2042445 h 2076628"/>
              <a:gd name="connsiteX21" fmla="*/ 34183 w 1905712"/>
              <a:gd name="connsiteY21" fmla="*/ 2076628 h 2076628"/>
              <a:gd name="connsiteX22" fmla="*/ 8546 w 1905712"/>
              <a:gd name="connsiteY22" fmla="*/ 2068083 h 2076628"/>
              <a:gd name="connsiteX23" fmla="*/ 0 w 1905712"/>
              <a:gd name="connsiteY23" fmla="*/ 777668 h 207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5712" h="2076628">
                <a:moveTo>
                  <a:pt x="0" y="777668"/>
                </a:moveTo>
                <a:lnTo>
                  <a:pt x="1187865" y="794759"/>
                </a:lnTo>
                <a:lnTo>
                  <a:pt x="1187865" y="8546"/>
                </a:lnTo>
                <a:lnTo>
                  <a:pt x="1888620" y="0"/>
                </a:lnTo>
                <a:lnTo>
                  <a:pt x="1905712" y="316195"/>
                </a:lnTo>
                <a:lnTo>
                  <a:pt x="1905712" y="512748"/>
                </a:lnTo>
                <a:lnTo>
                  <a:pt x="1862983" y="675118"/>
                </a:lnTo>
                <a:lnTo>
                  <a:pt x="1768979" y="769122"/>
                </a:lnTo>
                <a:lnTo>
                  <a:pt x="1700613" y="803305"/>
                </a:lnTo>
                <a:lnTo>
                  <a:pt x="1649338" y="854580"/>
                </a:lnTo>
                <a:lnTo>
                  <a:pt x="1580972" y="999858"/>
                </a:lnTo>
                <a:lnTo>
                  <a:pt x="1495514" y="1204957"/>
                </a:lnTo>
                <a:lnTo>
                  <a:pt x="1427147" y="1384419"/>
                </a:lnTo>
                <a:lnTo>
                  <a:pt x="1350235" y="1589518"/>
                </a:lnTo>
                <a:lnTo>
                  <a:pt x="1187865" y="1751888"/>
                </a:lnTo>
                <a:lnTo>
                  <a:pt x="914400" y="1854438"/>
                </a:lnTo>
                <a:lnTo>
                  <a:pt x="769121" y="1897167"/>
                </a:lnTo>
                <a:lnTo>
                  <a:pt x="632389" y="1931350"/>
                </a:lnTo>
                <a:lnTo>
                  <a:pt x="470018" y="1982625"/>
                </a:lnTo>
                <a:lnTo>
                  <a:pt x="316194" y="2008262"/>
                </a:lnTo>
                <a:lnTo>
                  <a:pt x="162370" y="2042445"/>
                </a:lnTo>
                <a:lnTo>
                  <a:pt x="34183" y="2076628"/>
                </a:lnTo>
                <a:lnTo>
                  <a:pt x="8546" y="2068083"/>
                </a:lnTo>
                <a:cubicBezTo>
                  <a:pt x="5697" y="1640793"/>
                  <a:pt x="2849" y="1213503"/>
                  <a:pt x="0" y="777668"/>
                </a:cubicBez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2" name="Freeform 91"/>
          <p:cNvSpPr/>
          <p:nvPr/>
        </p:nvSpPr>
        <p:spPr>
          <a:xfrm>
            <a:off x="3725966" y="2495373"/>
            <a:ext cx="427290" cy="922945"/>
          </a:xfrm>
          <a:custGeom>
            <a:avLst/>
            <a:gdLst>
              <a:gd name="connsiteX0" fmla="*/ 8546 w 427290"/>
              <a:gd name="connsiteY0" fmla="*/ 922945 h 922945"/>
              <a:gd name="connsiteX1" fmla="*/ 0 w 427290"/>
              <a:gd name="connsiteY1" fmla="*/ 495656 h 922945"/>
              <a:gd name="connsiteX2" fmla="*/ 25638 w 427290"/>
              <a:gd name="connsiteY2" fmla="*/ 264919 h 922945"/>
              <a:gd name="connsiteX3" fmla="*/ 68367 w 427290"/>
              <a:gd name="connsiteY3" fmla="*/ 136732 h 922945"/>
              <a:gd name="connsiteX4" fmla="*/ 239283 w 427290"/>
              <a:gd name="connsiteY4" fmla="*/ 8545 h 922945"/>
              <a:gd name="connsiteX5" fmla="*/ 418744 w 427290"/>
              <a:gd name="connsiteY5" fmla="*/ 0 h 922945"/>
              <a:gd name="connsiteX6" fmla="*/ 427290 w 427290"/>
              <a:gd name="connsiteY6" fmla="*/ 922945 h 922945"/>
              <a:gd name="connsiteX7" fmla="*/ 8546 w 427290"/>
              <a:gd name="connsiteY7" fmla="*/ 922945 h 92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290" h="922945">
                <a:moveTo>
                  <a:pt x="8546" y="922945"/>
                </a:moveTo>
                <a:lnTo>
                  <a:pt x="0" y="495656"/>
                </a:lnTo>
                <a:lnTo>
                  <a:pt x="25638" y="264919"/>
                </a:lnTo>
                <a:lnTo>
                  <a:pt x="68367" y="136732"/>
                </a:lnTo>
                <a:lnTo>
                  <a:pt x="239283" y="8545"/>
                </a:lnTo>
                <a:lnTo>
                  <a:pt x="418744" y="0"/>
                </a:lnTo>
                <a:cubicBezTo>
                  <a:pt x="421593" y="307648"/>
                  <a:pt x="424441" y="615297"/>
                  <a:pt x="427290" y="922945"/>
                </a:cubicBezTo>
                <a:lnTo>
                  <a:pt x="8546" y="922945"/>
                </a:lnTo>
                <a:close/>
              </a:path>
            </a:pathLst>
          </a:cu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Managing Demand</a:t>
            </a:r>
            <a:endParaRPr lang="en-GB" dirty="0"/>
          </a:p>
        </p:txBody>
      </p:sp>
      <p:cxnSp>
        <p:nvCxnSpPr>
          <p:cNvPr id="46" name="Straight Arrow Connector 45"/>
          <p:cNvCxnSpPr/>
          <p:nvPr/>
        </p:nvCxnSpPr>
        <p:spPr>
          <a:xfrm flipV="1">
            <a:off x="1825189" y="1557784"/>
            <a:ext cx="4695255" cy="3959448"/>
          </a:xfrm>
          <a:prstGeom prst="straightConnector1">
            <a:avLst/>
          </a:prstGeom>
          <a:ln>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837267" y="1557784"/>
            <a:ext cx="0" cy="3959448"/>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825187" y="5517232"/>
            <a:ext cx="5344792"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837268" y="4221088"/>
            <a:ext cx="11865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023828" y="3429495"/>
            <a:ext cx="0" cy="8169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15361" y="3437885"/>
            <a:ext cx="1152128"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4152691" y="1709161"/>
            <a:ext cx="0" cy="17372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135757" y="1709507"/>
            <a:ext cx="22906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Freeform 90"/>
          <p:cNvSpPr/>
          <p:nvPr/>
        </p:nvSpPr>
        <p:spPr>
          <a:xfrm>
            <a:off x="1845894" y="2505096"/>
            <a:ext cx="4580545" cy="3006941"/>
          </a:xfrm>
          <a:custGeom>
            <a:avLst/>
            <a:gdLst>
              <a:gd name="connsiteX0" fmla="*/ 0 w 4580545"/>
              <a:gd name="connsiteY0" fmla="*/ 3006941 h 3006941"/>
              <a:gd name="connsiteX1" fmla="*/ 1170773 w 4580545"/>
              <a:gd name="connsiteY1" fmla="*/ 2682201 h 3006941"/>
              <a:gd name="connsiteX2" fmla="*/ 1461330 w 4580545"/>
              <a:gd name="connsiteY2" fmla="*/ 2186545 h 3006941"/>
              <a:gd name="connsiteX3" fmla="*/ 1640792 w 4580545"/>
              <a:gd name="connsiteY3" fmla="*/ 1776347 h 3006941"/>
              <a:gd name="connsiteX4" fmla="*/ 1888620 w 4580545"/>
              <a:gd name="connsiteY4" fmla="*/ 1494336 h 3006941"/>
              <a:gd name="connsiteX5" fmla="*/ 1956987 w 4580545"/>
              <a:gd name="connsiteY5" fmla="*/ 127009 h 3006941"/>
              <a:gd name="connsiteX6" fmla="*/ 2897024 w 4580545"/>
              <a:gd name="connsiteY6" fmla="*/ 50097 h 3006941"/>
              <a:gd name="connsiteX7" fmla="*/ 4580545 w 4580545"/>
              <a:gd name="connsiteY7" fmla="*/ 41551 h 300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0545" h="3006941">
                <a:moveTo>
                  <a:pt x="0" y="3006941"/>
                </a:moveTo>
                <a:cubicBezTo>
                  <a:pt x="463609" y="2912937"/>
                  <a:pt x="927218" y="2818934"/>
                  <a:pt x="1170773" y="2682201"/>
                </a:cubicBezTo>
                <a:cubicBezTo>
                  <a:pt x="1414328" y="2545468"/>
                  <a:pt x="1382994" y="2337521"/>
                  <a:pt x="1461330" y="2186545"/>
                </a:cubicBezTo>
                <a:cubicBezTo>
                  <a:pt x="1539666" y="2035569"/>
                  <a:pt x="1569577" y="1891715"/>
                  <a:pt x="1640792" y="1776347"/>
                </a:cubicBezTo>
                <a:cubicBezTo>
                  <a:pt x="1712007" y="1660979"/>
                  <a:pt x="1835921" y="1769226"/>
                  <a:pt x="1888620" y="1494336"/>
                </a:cubicBezTo>
                <a:cubicBezTo>
                  <a:pt x="1941319" y="1219446"/>
                  <a:pt x="1788920" y="367715"/>
                  <a:pt x="1956987" y="127009"/>
                </a:cubicBezTo>
                <a:cubicBezTo>
                  <a:pt x="2125054" y="-113698"/>
                  <a:pt x="2459764" y="64340"/>
                  <a:pt x="2897024" y="50097"/>
                </a:cubicBezTo>
                <a:cubicBezTo>
                  <a:pt x="3334284" y="35854"/>
                  <a:pt x="3957414" y="38702"/>
                  <a:pt x="4580545" y="41551"/>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cxnSp>
        <p:nvCxnSpPr>
          <p:cNvPr id="101" name="Straight Connector 100"/>
          <p:cNvCxnSpPr>
            <a:stCxn id="98" idx="22"/>
            <a:endCxn id="98" idx="0"/>
          </p:cNvCxnSpPr>
          <p:nvPr/>
        </p:nvCxnSpPr>
        <p:spPr>
          <a:xfrm flipH="1" flipV="1">
            <a:off x="1837346" y="4213078"/>
            <a:ext cx="8546" cy="129041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520444" y="5134160"/>
            <a:ext cx="649537" cy="369332"/>
          </a:xfrm>
          <a:prstGeom prst="rect">
            <a:avLst/>
          </a:prstGeom>
        </p:spPr>
        <p:txBody>
          <a:bodyPr wrap="none" rtlCol="0">
            <a:spAutoFit/>
          </a:bodyPr>
          <a:lstStyle/>
          <a:p>
            <a:r>
              <a:rPr lang="en-GB" dirty="0" smtClean="0"/>
              <a:t>Time</a:t>
            </a:r>
          </a:p>
        </p:txBody>
      </p:sp>
      <p:sp>
        <p:nvSpPr>
          <p:cNvPr id="105" name="TextBox 104"/>
          <p:cNvSpPr txBox="1"/>
          <p:nvPr/>
        </p:nvSpPr>
        <p:spPr>
          <a:xfrm>
            <a:off x="461475" y="1709159"/>
            <a:ext cx="1205779" cy="369332"/>
          </a:xfrm>
          <a:prstGeom prst="rect">
            <a:avLst/>
          </a:prstGeom>
        </p:spPr>
        <p:txBody>
          <a:bodyPr wrap="none" rtlCol="0">
            <a:spAutoFit/>
          </a:bodyPr>
          <a:lstStyle/>
          <a:p>
            <a:r>
              <a:rPr lang="en-GB" dirty="0" smtClean="0">
                <a:solidFill>
                  <a:schemeClr val="bg1"/>
                </a:solidFill>
              </a:rPr>
              <a:t>IT Capacity</a:t>
            </a:r>
          </a:p>
        </p:txBody>
      </p:sp>
      <p:sp>
        <p:nvSpPr>
          <p:cNvPr id="106" name="Left Brace 105"/>
          <p:cNvSpPr/>
          <p:nvPr/>
        </p:nvSpPr>
        <p:spPr>
          <a:xfrm>
            <a:off x="1524406" y="4246490"/>
            <a:ext cx="239282" cy="1270743"/>
          </a:xfrm>
          <a:prstGeom prst="leftBrace">
            <a:avLst>
              <a:gd name="adj1" fmla="val 8333"/>
              <a:gd name="adj2" fmla="val 506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107" name="TextBox 106"/>
          <p:cNvSpPr txBox="1"/>
          <p:nvPr/>
        </p:nvSpPr>
        <p:spPr>
          <a:xfrm>
            <a:off x="212780" y="4682085"/>
            <a:ext cx="1373133" cy="369332"/>
          </a:xfrm>
          <a:prstGeom prst="rect">
            <a:avLst/>
          </a:prstGeom>
        </p:spPr>
        <p:txBody>
          <a:bodyPr wrap="none" rtlCol="0">
            <a:spAutoFit/>
          </a:bodyPr>
          <a:lstStyle/>
          <a:p>
            <a:r>
              <a:rPr lang="en-GB" dirty="0" smtClean="0">
                <a:solidFill>
                  <a:schemeClr val="bg1"/>
                </a:solidFill>
              </a:rPr>
              <a:t>Entry barrier</a:t>
            </a:r>
          </a:p>
        </p:txBody>
      </p:sp>
      <p:sp>
        <p:nvSpPr>
          <p:cNvPr id="109" name="Rectangle 108"/>
          <p:cNvSpPr/>
          <p:nvPr/>
        </p:nvSpPr>
        <p:spPr>
          <a:xfrm>
            <a:off x="6036740" y="3650919"/>
            <a:ext cx="918543" cy="1888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10" name="Rectangle 109"/>
          <p:cNvSpPr/>
          <p:nvPr/>
        </p:nvSpPr>
        <p:spPr>
          <a:xfrm>
            <a:off x="6047898" y="4008567"/>
            <a:ext cx="918543" cy="1888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1" name="TextBox 110"/>
          <p:cNvSpPr txBox="1"/>
          <p:nvPr/>
        </p:nvSpPr>
        <p:spPr>
          <a:xfrm>
            <a:off x="6966439" y="3913928"/>
            <a:ext cx="1594988" cy="369332"/>
          </a:xfrm>
          <a:prstGeom prst="rect">
            <a:avLst/>
          </a:prstGeom>
        </p:spPr>
        <p:txBody>
          <a:bodyPr wrap="none" rtlCol="0">
            <a:spAutoFit/>
          </a:bodyPr>
          <a:lstStyle/>
          <a:p>
            <a:r>
              <a:rPr lang="en-GB" dirty="0" smtClean="0">
                <a:solidFill>
                  <a:schemeClr val="bg1"/>
                </a:solidFill>
              </a:rPr>
              <a:t>Under capacity</a:t>
            </a:r>
          </a:p>
        </p:txBody>
      </p:sp>
      <p:sp>
        <p:nvSpPr>
          <p:cNvPr id="112" name="TextBox 111"/>
          <p:cNvSpPr txBox="1"/>
          <p:nvPr/>
        </p:nvSpPr>
        <p:spPr>
          <a:xfrm>
            <a:off x="6966441" y="3563452"/>
            <a:ext cx="1458091" cy="369332"/>
          </a:xfrm>
          <a:prstGeom prst="rect">
            <a:avLst/>
          </a:prstGeom>
        </p:spPr>
        <p:txBody>
          <a:bodyPr wrap="none" rtlCol="0">
            <a:spAutoFit/>
          </a:bodyPr>
          <a:lstStyle/>
          <a:p>
            <a:r>
              <a:rPr lang="en-GB" dirty="0" smtClean="0">
                <a:solidFill>
                  <a:schemeClr val="bg1"/>
                </a:solidFill>
              </a:rPr>
              <a:t>Over capacity</a:t>
            </a:r>
          </a:p>
        </p:txBody>
      </p:sp>
      <p:sp>
        <p:nvSpPr>
          <p:cNvPr id="113" name="TextBox 112"/>
          <p:cNvSpPr txBox="1"/>
          <p:nvPr/>
        </p:nvSpPr>
        <p:spPr>
          <a:xfrm>
            <a:off x="6520442" y="1188452"/>
            <a:ext cx="1801070" cy="369332"/>
          </a:xfrm>
          <a:prstGeom prst="rect">
            <a:avLst/>
          </a:prstGeom>
        </p:spPr>
        <p:txBody>
          <a:bodyPr wrap="none" rtlCol="0">
            <a:spAutoFit/>
          </a:bodyPr>
          <a:lstStyle/>
          <a:p>
            <a:r>
              <a:rPr lang="en-GB" dirty="0" smtClean="0">
                <a:solidFill>
                  <a:schemeClr val="bg1"/>
                </a:solidFill>
              </a:rPr>
              <a:t>Forecast demand</a:t>
            </a:r>
          </a:p>
        </p:txBody>
      </p:sp>
      <p:sp>
        <p:nvSpPr>
          <p:cNvPr id="114" name="Line Callout 1 113"/>
          <p:cNvSpPr/>
          <p:nvPr/>
        </p:nvSpPr>
        <p:spPr>
          <a:xfrm>
            <a:off x="2167467" y="2149791"/>
            <a:ext cx="1176866" cy="800133"/>
          </a:xfrm>
          <a:prstGeom prst="borderCallout1">
            <a:avLst>
              <a:gd name="adj1" fmla="val 68501"/>
              <a:gd name="adj2" fmla="val 99074"/>
              <a:gd name="adj3" fmla="val 119063"/>
              <a:gd name="adj4" fmla="val 150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Potential business loss</a:t>
            </a:r>
            <a:endParaRPr lang="en-GB" sz="1400" dirty="0"/>
          </a:p>
        </p:txBody>
      </p:sp>
      <p:sp>
        <p:nvSpPr>
          <p:cNvPr id="115" name="Line Callout 1 114"/>
          <p:cNvSpPr/>
          <p:nvPr/>
        </p:nvSpPr>
        <p:spPr>
          <a:xfrm>
            <a:off x="3939611" y="4336004"/>
            <a:ext cx="1176866" cy="800133"/>
          </a:xfrm>
          <a:prstGeom prst="borderCallout1">
            <a:avLst>
              <a:gd name="adj1" fmla="val 32523"/>
              <a:gd name="adj2" fmla="val -2365"/>
              <a:gd name="adj3" fmla="val 25945"/>
              <a:gd name="adj4" fmla="val -70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Wasted capacity</a:t>
            </a:r>
            <a:endParaRPr lang="en-GB" sz="1400" dirty="0"/>
          </a:p>
        </p:txBody>
      </p:sp>
      <p:cxnSp>
        <p:nvCxnSpPr>
          <p:cNvPr id="116" name="Straight Connector 115"/>
          <p:cNvCxnSpPr/>
          <p:nvPr/>
        </p:nvCxnSpPr>
        <p:spPr>
          <a:xfrm>
            <a:off x="6036738" y="3395295"/>
            <a:ext cx="91854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6966439" y="3212976"/>
            <a:ext cx="1871410" cy="369332"/>
          </a:xfrm>
          <a:prstGeom prst="rect">
            <a:avLst/>
          </a:prstGeom>
        </p:spPr>
        <p:txBody>
          <a:bodyPr wrap="none" rtlCol="0">
            <a:spAutoFit/>
          </a:bodyPr>
          <a:lstStyle/>
          <a:p>
            <a:r>
              <a:rPr lang="en-GB" dirty="0" smtClean="0">
                <a:solidFill>
                  <a:schemeClr val="bg1"/>
                </a:solidFill>
              </a:rPr>
              <a:t>Compute capacity</a:t>
            </a:r>
          </a:p>
        </p:txBody>
      </p:sp>
    </p:spTree>
    <p:extLst>
      <p:ext uri="{BB962C8B-B14F-4D97-AF65-F5344CB8AC3E}">
        <p14:creationId xmlns:p14="http://schemas.microsoft.com/office/powerpoint/2010/main" val="92128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500"/>
                                        <p:tgtEl>
                                          <p:spTgt spid="10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10"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fade">
                                      <p:cBhvr>
                                        <p:cTn id="53" dur="500"/>
                                        <p:tgtEl>
                                          <p:spTgt spid="9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fade">
                                      <p:cBhvr>
                                        <p:cTn id="62" dur="500"/>
                                        <p:tgtEl>
                                          <p:spTgt spid="1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500"/>
                                        <p:tgtEl>
                                          <p:spTgt spid="9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0"/>
                                        </p:tgtEl>
                                        <p:attrNameLst>
                                          <p:attrName>style.visibility</p:attrName>
                                        </p:attrNameLst>
                                      </p:cBhvr>
                                      <p:to>
                                        <p:strVal val="visible"/>
                                      </p:to>
                                    </p:set>
                                    <p:animEffect transition="in" filter="fade">
                                      <p:cBhvr>
                                        <p:cTn id="70" dur="500"/>
                                        <p:tgtEl>
                                          <p:spTgt spid="11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animEffect transition="in" filter="fade">
                                      <p:cBhvr>
                                        <p:cTn id="73" dur="500"/>
                                        <p:tgtEl>
                                          <p:spTgt spid="11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fade">
                                      <p:cBhvr>
                                        <p:cTn id="78"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8" grpId="0" animBg="1"/>
      <p:bldP spid="92" grpId="0" animBg="1"/>
      <p:bldP spid="91" grpId="0" animBg="1"/>
      <p:bldP spid="106" grpId="0" animBg="1"/>
      <p:bldP spid="107" grpId="0"/>
      <p:bldP spid="109" grpId="0" animBg="1"/>
      <p:bldP spid="110" grpId="0" animBg="1"/>
      <p:bldP spid="111" grpId="0"/>
      <p:bldP spid="112" grpId="0"/>
      <p:bldP spid="114" grpId="0" animBg="1"/>
      <p:bldP spid="115" grpId="0" animBg="1"/>
      <p:bldP spid="118" grpId="0"/>
    </p:bldLst>
  </p:timing>
</p:sld>
</file>

<file path=ppt/theme/theme1.xml><?xml version="1.0" encoding="utf-8"?>
<a:theme xmlns:a="http://schemas.openxmlformats.org/drawingml/2006/main" name="TechNetDeepDiv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20000"/>
      </a:bodyPr>
      <a:lstStyle>
        <a:defPPr algn="ct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outs:outSpaceData xmlns:outs="http://schemas.microsoft.com/office/2009/outspace/metadata">
  <outs:relatedDates>
    <outs:relatedDate>
      <outs:type>3</outs:type>
      <outs:displayName>Last Modified</outs:displayName>
      <outs:dateTime>2009-09-20T15:30:59Z</outs:dateTime>
      <outs:isPinned>true</outs:isPinned>
    </outs:relatedDate>
    <outs:relatedDate>
      <outs:type>2</outs:type>
      <outs:displayName>Created</outs:displayName>
      <outs:dateTime>2009-09-20T15:31:46Z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Tony Krijnen</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5E877CD3-0440-47CB-BD40-CB1EF8451F31}">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TechNetDeepDive2010</Template>
  <TotalTime>309</TotalTime>
  <Words>1751</Words>
  <Application>Microsoft Office PowerPoint</Application>
  <PresentationFormat>On-screen Show (4:3)</PresentationFormat>
  <Paragraphs>395</Paragraphs>
  <Slides>50</Slides>
  <Notes>1</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2" baseType="lpstr">
      <vt:lpstr>TechNetDeepDive2010</vt:lpstr>
      <vt:lpstr>Visio</vt:lpstr>
      <vt:lpstr>PowerPoint Presentation</vt:lpstr>
      <vt:lpstr>Cloud Computing Is it right for you?</vt:lpstr>
      <vt:lpstr>PowerPoint Presentation</vt:lpstr>
      <vt:lpstr>What is Cloud Computing?</vt:lpstr>
      <vt:lpstr>A Simple Definition</vt:lpstr>
      <vt:lpstr>Not All Clouds Are Right for You</vt:lpstr>
      <vt:lpstr>So What’s Changed?</vt:lpstr>
      <vt:lpstr>On-Premise Computing</vt:lpstr>
      <vt:lpstr>Managing Demand</vt:lpstr>
      <vt:lpstr>Demand Burst</vt:lpstr>
      <vt:lpstr>IT Agility</vt:lpstr>
      <vt:lpstr>Cloud Computing</vt:lpstr>
      <vt:lpstr>Cloud Services</vt:lpstr>
      <vt:lpstr>The Stack</vt:lpstr>
      <vt:lpstr>Software as a Service (SaaS)</vt:lpstr>
      <vt:lpstr>Platform as a Service (PaaS)</vt:lpstr>
      <vt:lpstr>Infrastructure as a Service (IaaS)</vt:lpstr>
      <vt:lpstr>Many Players in the Game</vt:lpstr>
      <vt:lpstr>Geo-Distributed Datacentres</vt:lpstr>
      <vt:lpstr>PowerPoint Presentation</vt:lpstr>
      <vt:lpstr>Microsoft Business Productivity Online Suite (BPOS) </vt:lpstr>
      <vt:lpstr>BPOS-D</vt:lpstr>
      <vt:lpstr>What We Get With SaaS</vt:lpstr>
      <vt:lpstr>What To Watch</vt:lpstr>
      <vt:lpstr>Your Security Posture Changes</vt:lpstr>
      <vt:lpstr>Does Their Security Match Your Requirements?</vt:lpstr>
      <vt:lpstr>Data Compliance is Paramount</vt:lpstr>
      <vt:lpstr>It’s Up to You</vt:lpstr>
      <vt:lpstr>My Final Tip</vt:lpstr>
      <vt:lpstr>PowerPoint Presentation</vt:lpstr>
      <vt:lpstr>A Typical Application</vt:lpstr>
      <vt:lpstr>Scale Out</vt:lpstr>
      <vt:lpstr>Azure</vt:lpstr>
      <vt:lpstr>Compute Model</vt:lpstr>
      <vt:lpstr>Demand Burst With Azure</vt:lpstr>
      <vt:lpstr>Storage</vt:lpstr>
      <vt:lpstr>Azure Storage</vt:lpstr>
      <vt:lpstr>What We Get With PaaS</vt:lpstr>
      <vt:lpstr>What To Watch</vt:lpstr>
      <vt:lpstr>IaaS</vt:lpstr>
      <vt:lpstr>What to Watch?</vt:lpstr>
      <vt:lpstr>So everything is in the Cloud What do we do?</vt:lpstr>
      <vt:lpstr>Reframe Your Thinking</vt:lpstr>
      <vt:lpstr>New Business Opportunities</vt:lpstr>
      <vt:lpstr>Federate Identity</vt:lpstr>
      <vt:lpstr>Should We Move To The Cloud?</vt:lpstr>
      <vt:lpstr>So What is Cloud Computing?</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keywords>Tony Krijnen; TechNet Deepdive; 2010</cp:keywords>
  <cp:lastModifiedBy>Windows User</cp:lastModifiedBy>
  <cp:revision>24</cp:revision>
  <dcterms:created xsi:type="dcterms:W3CDTF">2010-05-30T09:04:24Z</dcterms:created>
  <dcterms:modified xsi:type="dcterms:W3CDTF">2010-06-01T08:34:38Z</dcterms:modified>
</cp:coreProperties>
</file>